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sldIdLst>
    <p:sldId id="258" r:id="rId2"/>
    <p:sldId id="292" r:id="rId3"/>
    <p:sldId id="270" r:id="rId4"/>
    <p:sldId id="277" r:id="rId5"/>
    <p:sldId id="278" r:id="rId6"/>
    <p:sldId id="275" r:id="rId7"/>
    <p:sldId id="281" r:id="rId8"/>
    <p:sldId id="288" r:id="rId9"/>
    <p:sldId id="289" r:id="rId10"/>
    <p:sldId id="282" r:id="rId11"/>
    <p:sldId id="283" r:id="rId12"/>
    <p:sldId id="285" r:id="rId13"/>
    <p:sldId id="286" r:id="rId14"/>
    <p:sldId id="290" r:id="rId15"/>
    <p:sldId id="287" r:id="rId16"/>
    <p:sldId id="291" r:id="rId17"/>
    <p:sldId id="293" r:id="rId18"/>
    <p:sldId id="276" r:id="rId1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23">
          <p15:clr>
            <a:srgbClr val="A4A3A4"/>
          </p15:clr>
        </p15:guide>
        <p15:guide id="2" orient="horz" pos="1334">
          <p15:clr>
            <a:srgbClr val="A4A3A4"/>
          </p15:clr>
        </p15:guide>
        <p15:guide id="3" pos="287">
          <p15:clr>
            <a:srgbClr val="A4A3A4"/>
          </p15:clr>
        </p15:guide>
        <p15:guide id="4" pos="4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99"/>
    <a:srgbClr val="007698"/>
    <a:srgbClr val="006682"/>
    <a:srgbClr val="006986"/>
    <a:srgbClr val="00607A"/>
    <a:srgbClr val="FFFFFF"/>
    <a:srgbClr val="0045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4123"/>
        <p:guide orient="horz" pos="1334"/>
        <p:guide pos="287"/>
        <p:guide pos="47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96B5D-5B46-486B-964C-D31A9AEFB284}" type="datetimeFigureOut">
              <a:rPr lang="en-US" smtClean="0"/>
              <a:t>4/12/2015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459E2-F16D-488B-9723-95C162F63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971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D9FBBF9-2D24-4D11-971E-9358EF109536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42610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B5F6A0-3D07-4143-BCB3-6BF9C4D41C2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14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Use the example of </a:t>
            </a:r>
            <a:r>
              <a:rPr lang="en-US" baseline="0" dirty="0" err="1" smtClean="0"/>
              <a:t>iphone</a:t>
            </a:r>
            <a:r>
              <a:rPr lang="en-US" baseline="0" dirty="0" smtClean="0"/>
              <a:t> and accessories for “what it does”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B5F6A0-3D07-4143-BCB3-6BF9C4D41C2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2398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B5F6A0-3D07-4143-BCB3-6BF9C4D41C2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337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B5F6A0-3D07-4143-BCB3-6BF9C4D41C2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1328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B5F6A0-3D07-4143-BCB3-6BF9C4D41C2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3658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B5F6A0-3D07-4143-BCB3-6BF9C4D41C2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132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B5F6A0-3D07-4143-BCB3-6BF9C4D41C2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361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B5F6A0-3D07-4143-BCB3-6BF9C4D41C2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361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Survey audience to see composition IT, Finance, EBS or not, etc. Remember iPhone example throughout.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B5F6A0-3D07-4143-BCB3-6BF9C4D41C2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72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Use </a:t>
            </a:r>
            <a:r>
              <a:rPr lang="en-US" baseline="0" dirty="0" smtClean="0"/>
              <a:t>the example of </a:t>
            </a:r>
            <a:r>
              <a:rPr lang="en-US" baseline="0" dirty="0" err="1" smtClean="0"/>
              <a:t>iphone</a:t>
            </a:r>
            <a:r>
              <a:rPr lang="en-US" baseline="0" dirty="0" smtClean="0"/>
              <a:t> on “what it does”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B5F6A0-3D07-4143-BCB3-6BF9C4D41C2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888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B5F6A0-3D07-4143-BCB3-6BF9C4D41C2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88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B5F6A0-3D07-4143-BCB3-6BF9C4D41C2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07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Use the example of </a:t>
            </a:r>
            <a:r>
              <a:rPr lang="en-US" baseline="0" dirty="0" err="1" smtClean="0"/>
              <a:t>iphone</a:t>
            </a:r>
            <a:r>
              <a:rPr lang="en-US" baseline="0" dirty="0" smtClean="0"/>
              <a:t> to explain “what it does”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B5F6A0-3D07-4143-BCB3-6BF9C4D41C2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040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B5F6A0-3D07-4143-BCB3-6BF9C4D41C2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32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3037" y="1753740"/>
            <a:ext cx="7726661" cy="956879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3040" y="5094506"/>
            <a:ext cx="4069080" cy="1169094"/>
          </a:xfrm>
        </p:spPr>
        <p:txBody>
          <a:bodyPr anchor="b" anchorCtr="0">
            <a:normAutofit/>
          </a:bodyPr>
          <a:lstStyle>
            <a:lvl1pPr marL="0" indent="0" algn="l">
              <a:lnSpc>
                <a:spcPts val="1500"/>
              </a:lnSpc>
              <a:buNone/>
              <a:defRPr sz="1600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22324" y="3461659"/>
            <a:ext cx="4736592" cy="1191984"/>
          </a:xfrm>
        </p:spPr>
        <p:txBody>
          <a:bodyPr/>
          <a:lstStyle>
            <a:lvl1pPr marL="0" indent="0">
              <a:buNone/>
              <a:defRPr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Slide Number Placeholder 1"/>
          <p:cNvSpPr txBox="1">
            <a:spLocks/>
          </p:cNvSpPr>
          <p:nvPr userDrawn="1"/>
        </p:nvSpPr>
        <p:spPr>
          <a:xfrm>
            <a:off x="6430945" y="6263600"/>
            <a:ext cx="2263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 Black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r">
              <a:spcAft>
                <a:spcPts val="400"/>
              </a:spcAft>
            </a:pPr>
            <a:r>
              <a:rPr lang="en-US" sz="1200" b="0" dirty="0" smtClean="0">
                <a:solidFill>
                  <a:srgbClr val="007698"/>
                </a:solidFill>
                <a:latin typeface="Arial Bold" pitchFamily="34" charset="0"/>
                <a:cs typeface="Arial Bold" pitchFamily="34" charset="0"/>
              </a:rPr>
              <a:t>REMINDER</a:t>
            </a:r>
          </a:p>
          <a:p>
            <a:pPr algn="r">
              <a:spcAft>
                <a:spcPts val="600"/>
              </a:spcAft>
            </a:pPr>
            <a:r>
              <a:rPr lang="en-US" sz="100" b="0" baseline="0" dirty="0" smtClean="0">
                <a:solidFill>
                  <a:srgbClr val="007698"/>
                </a:solidFill>
                <a:latin typeface="Arial Bold" pitchFamily="34" charset="0"/>
                <a:cs typeface="Arial Bold" pitchFamily="34" charset="0"/>
              </a:rPr>
              <a:t/>
            </a:r>
            <a:br>
              <a:rPr lang="en-US" sz="100" b="0" baseline="0" dirty="0" smtClean="0">
                <a:solidFill>
                  <a:srgbClr val="007698"/>
                </a:solidFill>
                <a:latin typeface="Arial Bold" pitchFamily="34" charset="0"/>
                <a:cs typeface="Arial Bold" pitchFamily="34" charset="0"/>
              </a:rPr>
            </a:br>
            <a:r>
              <a:rPr lang="en-US" sz="1100" b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old" pitchFamily="34" charset="0"/>
                <a:cs typeface="Arial Bold" pitchFamily="34" charset="0"/>
              </a:rPr>
              <a:t>Check in on the COLLABORATE mobile app</a:t>
            </a:r>
            <a:endParaRPr lang="en-US" sz="1100" b="0" dirty="0">
              <a:solidFill>
                <a:schemeClr val="tx1">
                  <a:lumMod val="50000"/>
                  <a:lumOff val="50000"/>
                </a:schemeClr>
              </a:solidFill>
              <a:latin typeface="Arial Bold" pitchFamily="34" charset="0"/>
              <a:cs typeface="Arial Bold" pitchFamily="34" charset="0"/>
            </a:endParaRP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44092" y="3074518"/>
            <a:ext cx="4736592" cy="354483"/>
          </a:xfrm>
        </p:spPr>
        <p:txBody>
          <a:bodyPr/>
          <a:lstStyle>
            <a:lvl1pPr marL="0" indent="0">
              <a:buNone/>
              <a:defRPr sz="1600" b="1" i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68" y="6352693"/>
            <a:ext cx="326172" cy="265176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>
          <a:xfrm>
            <a:off x="948224" y="6323031"/>
            <a:ext cx="3643896" cy="349250"/>
          </a:xfrm>
        </p:spPr>
        <p:txBody>
          <a:bodyPr/>
          <a:lstStyle>
            <a:lvl1pPr marL="0" indent="0">
              <a:buNone/>
              <a:defRPr sz="1400" b="1">
                <a:solidFill>
                  <a:srgbClr val="999999"/>
                </a:solidFill>
              </a:defRPr>
            </a:lvl1pPr>
            <a:lvl2pPr marL="461963" indent="0">
              <a:buNone/>
              <a:defRPr sz="1400" b="1">
                <a:solidFill>
                  <a:schemeClr val="tx2"/>
                </a:solidFill>
              </a:defRPr>
            </a:lvl2pPr>
            <a:lvl3pPr marL="750888" indent="0">
              <a:buNone/>
              <a:defRPr sz="1400" b="1">
                <a:solidFill>
                  <a:schemeClr val="tx2"/>
                </a:solidFill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788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 preferRelativeResize="0">
            <a:picLocks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047" y="-2"/>
            <a:ext cx="8759952" cy="5824728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-10048" y="561"/>
            <a:ext cx="8759952" cy="5824728"/>
          </a:xfrm>
          <a:prstGeom prst="rect">
            <a:avLst/>
          </a:prstGeom>
          <a:solidFill>
            <a:srgbClr val="007698">
              <a:alpha val="63137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523037" y="1751296"/>
            <a:ext cx="7726661" cy="144407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defRPr sz="380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22324" y="5928527"/>
            <a:ext cx="4736592" cy="853606"/>
          </a:xfrm>
        </p:spPr>
        <p:txBody>
          <a:bodyPr anchor="ctr"/>
          <a:lstStyle>
            <a:lvl1pPr marL="0" indent="0">
              <a:lnSpc>
                <a:spcPts val="2000"/>
              </a:lnSpc>
              <a:buNone/>
              <a:defRPr sz="15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118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050" y="0"/>
            <a:ext cx="8759952" cy="5826202"/>
          </a:xfrm>
          <a:prstGeom prst="rect">
            <a:avLst/>
          </a:prstGeom>
          <a:ln>
            <a:noFill/>
          </a:ln>
        </p:spPr>
      </p:pic>
      <p:sp>
        <p:nvSpPr>
          <p:cNvPr id="7" name="Rectangle 6"/>
          <p:cNvSpPr/>
          <p:nvPr userDrawn="1"/>
        </p:nvSpPr>
        <p:spPr>
          <a:xfrm>
            <a:off x="-10050" y="0"/>
            <a:ext cx="8759952" cy="5826202"/>
          </a:xfrm>
          <a:prstGeom prst="rect">
            <a:avLst/>
          </a:prstGeom>
          <a:solidFill>
            <a:srgbClr val="007698">
              <a:alpha val="62353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 userDrawn="1">
            <p:ph type="sldNum" sz="quarter" idx="4"/>
          </p:nvPr>
        </p:nvSpPr>
        <p:spPr>
          <a:xfrm>
            <a:off x="8671727" y="6353804"/>
            <a:ext cx="567262" cy="365125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>
            <a:lvl1pPr algn="ctr">
              <a:defRPr sz="14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fld id="{0ECD8050-98C7-4410-9884-118F215E9D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 userDrawn="1">
            <p:ph type="ctrTitle"/>
          </p:nvPr>
        </p:nvSpPr>
        <p:spPr>
          <a:xfrm>
            <a:off x="523038" y="1746822"/>
            <a:ext cx="7430792" cy="1444072"/>
          </a:xfrm>
        </p:spPr>
        <p:txBody>
          <a:bodyPr anchor="t">
            <a:normAutofit/>
          </a:bodyPr>
          <a:lstStyle>
            <a:lvl1pPr>
              <a:lnSpc>
                <a:spcPts val="3600"/>
              </a:lnSpc>
              <a:defRPr sz="380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22324" y="5928527"/>
            <a:ext cx="4736592" cy="853606"/>
          </a:xfrm>
        </p:spPr>
        <p:txBody>
          <a:bodyPr anchor="ctr"/>
          <a:lstStyle>
            <a:lvl1pPr marL="0" indent="0">
              <a:lnSpc>
                <a:spcPts val="2000"/>
              </a:lnSpc>
              <a:buNone/>
              <a:defRPr sz="15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26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93" y="402336"/>
            <a:ext cx="7997825" cy="822960"/>
          </a:xfrm>
        </p:spPr>
        <p:txBody>
          <a:bodyPr/>
          <a:lstStyle>
            <a:lvl1pPr>
              <a:lnSpc>
                <a:spcPts val="2900"/>
              </a:lnSpc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93" y="1428148"/>
            <a:ext cx="7997825" cy="4617720"/>
          </a:xfrm>
        </p:spPr>
        <p:txBody>
          <a:bodyPr/>
          <a:lstStyle>
            <a:lvl3pPr>
              <a:buClr>
                <a:srgbClr val="007698"/>
              </a:buClr>
              <a:defRPr sz="1800"/>
            </a:lvl3pPr>
            <a:lvl4pPr marL="1430338" indent="-228600">
              <a:buClr>
                <a:srgbClr val="007698"/>
              </a:buClr>
              <a:defRPr sz="1800"/>
            </a:lvl4pPr>
            <a:lvl5pPr marL="1885950" indent="-228600">
              <a:buClr>
                <a:srgbClr val="007698"/>
              </a:buCl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71727" y="6353804"/>
            <a:ext cx="567262" cy="365125"/>
          </a:xfrm>
        </p:spPr>
        <p:txBody>
          <a:bodyPr/>
          <a:lstStyle/>
          <a:p>
            <a:fld id="{0ECD8050-98C7-4410-9884-118F215E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307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31893" y="401633"/>
            <a:ext cx="7997825" cy="82296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93" y="1428148"/>
            <a:ext cx="3749040" cy="4617720"/>
          </a:xfrm>
        </p:spPr>
        <p:txBody>
          <a:bodyPr/>
          <a:lstStyle>
            <a:lvl4pPr marL="1430338" indent="-228600">
              <a:buClr>
                <a:srgbClr val="007698"/>
              </a:buClr>
              <a:defRPr sz="1800"/>
            </a:lvl4pPr>
            <a:lvl5pPr marL="1885950" indent="-228600">
              <a:buClr>
                <a:srgbClr val="007698"/>
              </a:buCl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4613541" y="1428148"/>
            <a:ext cx="3749040" cy="4617720"/>
          </a:xfrm>
        </p:spPr>
        <p:txBody>
          <a:bodyPr/>
          <a:lstStyle>
            <a:lvl4pPr marL="1430338" indent="-228600">
              <a:buClr>
                <a:srgbClr val="007698"/>
              </a:buClr>
              <a:defRPr sz="1800"/>
            </a:lvl4pPr>
            <a:lvl5pPr marL="1885950" indent="-228600">
              <a:buClr>
                <a:srgbClr val="007698"/>
              </a:buCl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671727" y="6353804"/>
            <a:ext cx="567262" cy="365125"/>
          </a:xfrm>
        </p:spPr>
        <p:txBody>
          <a:bodyPr/>
          <a:lstStyle/>
          <a:p>
            <a:fld id="{0ECD8050-98C7-4410-9884-118F215E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858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31893" y="401633"/>
            <a:ext cx="7997825" cy="82296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93" y="2069960"/>
            <a:ext cx="3749040" cy="39759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 marL="1430338" indent="-228600">
              <a:buClr>
                <a:srgbClr val="007698"/>
              </a:buClr>
              <a:defRPr sz="1600"/>
            </a:lvl4pPr>
            <a:lvl5pPr marL="1885950" indent="-228600">
              <a:buClr>
                <a:srgbClr val="007698"/>
              </a:buCl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4603493" y="2069960"/>
            <a:ext cx="3749040" cy="39759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 marL="1430338" indent="-228600">
              <a:buClr>
                <a:srgbClr val="007698"/>
              </a:buClr>
              <a:defRPr sz="1600"/>
            </a:lvl4pPr>
            <a:lvl5pPr marL="1885950" indent="-228600">
              <a:buClr>
                <a:srgbClr val="007698"/>
              </a:buCl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671727" y="6353804"/>
            <a:ext cx="567262" cy="365125"/>
          </a:xfrm>
        </p:spPr>
        <p:txBody>
          <a:bodyPr/>
          <a:lstStyle/>
          <a:p>
            <a:fld id="{0ECD8050-98C7-4410-9884-118F215E9D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431892" y="1328543"/>
            <a:ext cx="3749041" cy="650987"/>
          </a:xfrm>
          <a:noFill/>
        </p:spPr>
        <p:txBody>
          <a:bodyPr anchor="ctr"/>
          <a:lstStyle>
            <a:lvl1pPr marL="0" indent="0" algn="l">
              <a:buNone/>
              <a:defRPr sz="2200" b="1">
                <a:solidFill>
                  <a:srgbClr val="00769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03493" y="1328543"/>
            <a:ext cx="3749040" cy="650986"/>
          </a:xfrm>
          <a:noFill/>
        </p:spPr>
        <p:txBody>
          <a:bodyPr anchor="ctr"/>
          <a:lstStyle>
            <a:lvl1pPr marL="0" indent="0" algn="l">
              <a:buNone/>
              <a:defRPr sz="2200" b="1">
                <a:solidFill>
                  <a:srgbClr val="00769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0062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71727" y="6353804"/>
            <a:ext cx="567262" cy="365125"/>
          </a:xfrm>
        </p:spPr>
        <p:txBody>
          <a:bodyPr/>
          <a:lstStyle/>
          <a:p>
            <a:fld id="{0ECD8050-98C7-4410-9884-118F215E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74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71727" y="6353804"/>
            <a:ext cx="567262" cy="365125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>
            <a:lvl1pPr algn="ctr">
              <a:defRPr sz="14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fld id="{0ECD8050-98C7-4410-9884-118F215E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10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31893" y="401633"/>
            <a:ext cx="7997825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31893" y="1428148"/>
            <a:ext cx="7997825" cy="461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71727" y="6353804"/>
            <a:ext cx="567262" cy="365125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>
            <a:lvl1pPr algn="ctr">
              <a:defRPr sz="14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fld id="{0ECD8050-98C7-4410-9884-118F215E9D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1"/>
          <p:cNvSpPr txBox="1">
            <a:spLocks/>
          </p:cNvSpPr>
          <p:nvPr userDrawn="1"/>
        </p:nvSpPr>
        <p:spPr>
          <a:xfrm rot="16200000">
            <a:off x="8330772" y="522867"/>
            <a:ext cx="124123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 Black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r"/>
            <a:r>
              <a:rPr lang="en-US" sz="1600" b="1" dirty="0" smtClean="0">
                <a:effectLst/>
              </a:rPr>
              <a:t>#C15LV</a:t>
            </a:r>
            <a:endParaRPr lang="en-US" sz="1600" b="1" dirty="0"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4" r:id="rId2"/>
    <p:sldLayoutId id="2147483661" r:id="rId3"/>
    <p:sldLayoutId id="2147483654" r:id="rId4"/>
    <p:sldLayoutId id="2147483656" r:id="rId5"/>
    <p:sldLayoutId id="2147483663" r:id="rId6"/>
    <p:sldLayoutId id="2147483657" r:id="rId7"/>
    <p:sldLayoutId id="2147483662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fontAlgn="base">
        <a:lnSpc>
          <a:spcPts val="2900"/>
        </a:lnSpc>
        <a:spcBef>
          <a:spcPct val="0"/>
        </a:spcBef>
        <a:spcAft>
          <a:spcPct val="0"/>
        </a:spcAft>
        <a:defRPr sz="3000" b="1" kern="1200">
          <a:solidFill>
            <a:srgbClr val="00457C"/>
          </a:solidFill>
          <a:latin typeface="Arial Bold"/>
          <a:ea typeface="MS PGothic" pitchFamily="34" charset="-128"/>
          <a:cs typeface="Arial Bold"/>
        </a:defRPr>
      </a:lvl1pPr>
      <a:lvl2pPr algn="l" defTabSz="457200" rtl="0" fontAlgn="base">
        <a:lnSpc>
          <a:spcPts val="27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 Bold" charset="0"/>
          <a:ea typeface="MS PGothic" pitchFamily="34" charset="-128"/>
        </a:defRPr>
      </a:lvl2pPr>
      <a:lvl3pPr algn="l" defTabSz="457200" rtl="0" fontAlgn="base">
        <a:lnSpc>
          <a:spcPts val="27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 Bold" charset="0"/>
          <a:ea typeface="MS PGothic" pitchFamily="34" charset="-128"/>
        </a:defRPr>
      </a:lvl3pPr>
      <a:lvl4pPr algn="l" defTabSz="457200" rtl="0" fontAlgn="base">
        <a:lnSpc>
          <a:spcPts val="27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 Bold" charset="0"/>
          <a:ea typeface="MS PGothic" pitchFamily="34" charset="-128"/>
        </a:defRPr>
      </a:lvl4pPr>
      <a:lvl5pPr algn="l" defTabSz="457200" rtl="0" fontAlgn="base">
        <a:lnSpc>
          <a:spcPts val="27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 Bold" charset="0"/>
          <a:ea typeface="MS PGothic" pitchFamily="34" charset="-128"/>
        </a:defRPr>
      </a:lvl5pPr>
      <a:lvl6pPr marL="457200" algn="l" defTabSz="457200" rtl="0" fontAlgn="base">
        <a:lnSpc>
          <a:spcPts val="27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 Bold" charset="0"/>
          <a:ea typeface="MS PGothic" pitchFamily="34" charset="-128"/>
        </a:defRPr>
      </a:lvl6pPr>
      <a:lvl7pPr marL="914400" algn="l" defTabSz="457200" rtl="0" fontAlgn="base">
        <a:lnSpc>
          <a:spcPts val="27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 Bold" charset="0"/>
          <a:ea typeface="MS PGothic" pitchFamily="34" charset="-128"/>
        </a:defRPr>
      </a:lvl7pPr>
      <a:lvl8pPr marL="1371600" algn="l" defTabSz="457200" rtl="0" fontAlgn="base">
        <a:lnSpc>
          <a:spcPts val="27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 Bold" charset="0"/>
          <a:ea typeface="MS PGothic" pitchFamily="34" charset="-128"/>
        </a:defRPr>
      </a:lvl8pPr>
      <a:lvl9pPr marL="1828800" algn="l" defTabSz="457200" rtl="0" fontAlgn="base">
        <a:lnSpc>
          <a:spcPts val="27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 Bold" charset="0"/>
          <a:ea typeface="MS PGothic" pitchFamily="34" charset="-128"/>
        </a:defRPr>
      </a:lvl9pPr>
    </p:titleStyle>
    <p:bodyStyle>
      <a:lvl1pPr marL="342900" indent="-342900" algn="l" defTabSz="457200" rtl="0" fontAlgn="base">
        <a:lnSpc>
          <a:spcPts val="2400"/>
        </a:lnSpc>
        <a:spcBef>
          <a:spcPts val="600"/>
        </a:spcBef>
        <a:spcAft>
          <a:spcPct val="0"/>
        </a:spcAft>
        <a:buClr>
          <a:srgbClr val="B5DC17"/>
        </a:buClr>
        <a:buFont typeface="Lucida Grande" charset="0"/>
        <a:buChar char="■"/>
        <a:defRPr sz="22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marL="747713" indent="-285750" algn="l" defTabSz="457200" rtl="0" fontAlgn="base">
        <a:lnSpc>
          <a:spcPts val="2400"/>
        </a:lnSpc>
        <a:spcBef>
          <a:spcPts val="600"/>
        </a:spcBef>
        <a:spcAft>
          <a:spcPct val="0"/>
        </a:spcAft>
        <a:buClr>
          <a:srgbClr val="007698"/>
        </a:buClr>
        <a:buFont typeface="Lucida Grande" charset="0"/>
        <a:buChar char="▪"/>
        <a:defRPr sz="20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2pPr>
      <a:lvl3pPr marL="979488" indent="-228600" algn="l" defTabSz="457200" rtl="0" fontAlgn="base">
        <a:lnSpc>
          <a:spcPts val="2400"/>
        </a:lnSpc>
        <a:spcBef>
          <a:spcPts val="600"/>
        </a:spcBef>
        <a:spcAft>
          <a:spcPct val="0"/>
        </a:spcAft>
        <a:buClr>
          <a:srgbClr val="007698"/>
        </a:buClr>
        <a:buSzPct val="70000"/>
        <a:buFont typeface="Lucida Grande" charset="0"/>
        <a:buChar char="—"/>
        <a:defRPr sz="18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3pPr>
      <a:lvl4pPr marL="1600200" indent="-228600" algn="l" defTabSz="457200" rtl="0" fontAlgn="base">
        <a:lnSpc>
          <a:spcPts val="2100"/>
        </a:lnSpc>
        <a:spcBef>
          <a:spcPts val="6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4pPr>
      <a:lvl5pPr marL="2057400" indent="-228600" algn="l" defTabSz="457200" rtl="0" fontAlgn="base">
        <a:lnSpc>
          <a:spcPts val="2100"/>
        </a:lnSpc>
        <a:spcBef>
          <a:spcPts val="600"/>
        </a:spcBef>
        <a:spcAft>
          <a:spcPct val="0"/>
        </a:spcAft>
        <a:buClr>
          <a:schemeClr val="tx2"/>
        </a:buClr>
        <a:buFont typeface="Arial" pitchFamily="34" charset="0"/>
        <a:buChar char="»"/>
        <a:defRPr sz="20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29"/>
          <p:cNvSpPr txBox="1">
            <a:spLocks noChangeArrowheads="1"/>
          </p:cNvSpPr>
          <p:nvPr/>
        </p:nvSpPr>
        <p:spPr bwMode="auto">
          <a:xfrm>
            <a:off x="3505200" y="2209800"/>
            <a:ext cx="548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319" y="1770153"/>
            <a:ext cx="8416247" cy="956879"/>
          </a:xfrm>
        </p:spPr>
        <p:txBody>
          <a:bodyPr>
            <a:normAutofit fontScale="90000"/>
          </a:bodyPr>
          <a:lstStyle/>
          <a:p>
            <a:pPr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000000"/>
                </a:solidFill>
              </a:defRPr>
            </a:pPr>
            <a:r>
              <a:rPr lang="en-US" sz="3500" kern="0" dirty="0" smtClean="0">
                <a:solidFill>
                  <a:srgbClr val="0F3085"/>
                </a:solidFill>
                <a:latin typeface="Helvetica Neue"/>
                <a:sym typeface="Helvetica Neue"/>
              </a:rPr>
              <a:t>Supply Chain Transfers</a:t>
            </a:r>
            <a:br>
              <a:rPr lang="en-US" sz="3500" kern="0" dirty="0" smtClean="0">
                <a:solidFill>
                  <a:srgbClr val="0F3085"/>
                </a:solidFill>
                <a:latin typeface="Helvetica Neue"/>
                <a:sym typeface="Helvetica Neue"/>
              </a:rPr>
            </a:br>
            <a:r>
              <a:rPr lang="en-US" sz="3500" kern="0" dirty="0" smtClean="0">
                <a:solidFill>
                  <a:srgbClr val="0F3085"/>
                </a:solidFill>
                <a:latin typeface="Helvetica Neue"/>
                <a:sym typeface="Helvetica Neue"/>
              </a:rPr>
              <a:t>Direct Ship, Internal, and Back-to-Back Orders</a:t>
            </a:r>
            <a:endParaRPr lang="en-US" sz="3500" kern="0" dirty="0">
              <a:solidFill>
                <a:srgbClr val="0F3085"/>
              </a:solidFill>
              <a:latin typeface="Helvetica Neue"/>
              <a:sym typeface="Helvetica Neue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Prepared by:</a:t>
            </a:r>
          </a:p>
          <a:p>
            <a:r>
              <a:rPr lang="en-US" dirty="0" smtClean="0"/>
              <a:t>Ed McDonough</a:t>
            </a:r>
          </a:p>
          <a:p>
            <a:r>
              <a:rPr lang="en-US" dirty="0" smtClean="0"/>
              <a:t>Director, Solution Delivery</a:t>
            </a:r>
          </a:p>
          <a:p>
            <a:r>
              <a:rPr lang="en-US" dirty="0" smtClean="0"/>
              <a:t>Avout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Session ID#: 10366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r>
              <a:rPr lang="en-US" dirty="0" err="1" smtClean="0"/>
              <a:t>Avoutcorp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39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CD8050-98C7-4410-9884-118F215E9D58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2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Orders - Setups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31892" y="1194998"/>
            <a:ext cx="7997825" cy="4617720"/>
          </a:xfrm>
        </p:spPr>
        <p:txBody>
          <a:bodyPr/>
          <a:lstStyle/>
          <a:p>
            <a:pPr marL="146947" lvl="1" indent="0">
              <a:spcBef>
                <a:spcPts val="400"/>
              </a:spcBef>
              <a:buClr>
                <a:srgbClr val="92D050"/>
              </a:buClr>
              <a:buSzPct val="100000"/>
              <a:buNone/>
              <a:defRPr sz="1800" b="0"/>
            </a:pPr>
            <a:r>
              <a:rPr lang="en-US" sz="2400" b="1" dirty="0" smtClean="0">
                <a:sym typeface="Arial"/>
              </a:rPr>
              <a:t>Item </a:t>
            </a:r>
            <a:r>
              <a:rPr lang="en-US" sz="2400" b="1" dirty="0">
                <a:sym typeface="Arial"/>
              </a:rPr>
              <a:t>Attributes - Enabled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Purchased, </a:t>
            </a:r>
            <a:r>
              <a:rPr lang="en-US" sz="2400" dirty="0" smtClean="0">
                <a:sym typeface="Arial"/>
              </a:rPr>
              <a:t>Purchasable </a:t>
            </a:r>
            <a:endParaRPr lang="en-US" sz="2400" dirty="0">
              <a:sym typeface="Arial"/>
            </a:endParaRP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 err="1">
                <a:sym typeface="Arial"/>
              </a:rPr>
              <a:t>Transactable</a:t>
            </a:r>
            <a:r>
              <a:rPr lang="en-US" sz="2400" dirty="0">
                <a:sym typeface="Arial"/>
              </a:rPr>
              <a:t>, </a:t>
            </a:r>
            <a:r>
              <a:rPr lang="en-US" sz="2400" dirty="0" err="1">
                <a:sym typeface="Arial"/>
              </a:rPr>
              <a:t>Stockable</a:t>
            </a:r>
            <a:endParaRPr lang="en-US" sz="2400" dirty="0">
              <a:sym typeface="Arial"/>
            </a:endParaRP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 err="1">
                <a:sym typeface="Arial"/>
              </a:rPr>
              <a:t>Reservable</a:t>
            </a:r>
            <a:r>
              <a:rPr lang="en-US" sz="2400" dirty="0">
                <a:sym typeface="Arial"/>
              </a:rPr>
              <a:t>, Customer Ordered, Customer Ordered Enabled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Internal Ordered, Internal Ordered Enabled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Shippable, </a:t>
            </a:r>
            <a:r>
              <a:rPr lang="en-US" sz="2400" dirty="0" err="1">
                <a:sym typeface="Arial"/>
              </a:rPr>
              <a:t>Transactable</a:t>
            </a:r>
            <a:r>
              <a:rPr lang="en-US" sz="2400" dirty="0">
                <a:sym typeface="Arial"/>
              </a:rPr>
              <a:t> 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Cost Enabled, Inventory Asset Value</a:t>
            </a:r>
          </a:p>
          <a:p>
            <a:pPr marL="146947" lvl="1" indent="0">
              <a:spcBef>
                <a:spcPts val="400"/>
              </a:spcBef>
              <a:buClr>
                <a:srgbClr val="92D050"/>
              </a:buClr>
              <a:buSzPct val="100000"/>
              <a:buNone/>
              <a:defRPr sz="1800" b="0"/>
            </a:pPr>
            <a:r>
              <a:rPr lang="en-US" sz="2400" b="1" dirty="0">
                <a:sym typeface="Arial"/>
              </a:rPr>
              <a:t>Inventory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Inter-Organization Shipping Network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Item sourcing, HR Locations</a:t>
            </a:r>
          </a:p>
          <a:p>
            <a:pPr marL="146947" lvl="1" indent="0">
              <a:spcBef>
                <a:spcPts val="400"/>
              </a:spcBef>
              <a:buClr>
                <a:srgbClr val="92D050"/>
              </a:buClr>
              <a:buSzPct val="100000"/>
              <a:buNone/>
              <a:defRPr sz="1800" b="0"/>
            </a:pPr>
            <a:r>
              <a:rPr lang="en-US" sz="2400" b="1" dirty="0">
                <a:sym typeface="Arial"/>
              </a:rPr>
              <a:t>Purchasing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Internal requisitions document type, Purchasing Options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D8050-98C7-4410-9884-118F215E9D5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6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Orders - Setups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31892" y="1225296"/>
            <a:ext cx="7997825" cy="4617720"/>
          </a:xfrm>
        </p:spPr>
        <p:txBody>
          <a:bodyPr/>
          <a:lstStyle/>
          <a:p>
            <a:pPr marL="146947" lvl="1" indent="0">
              <a:spcBef>
                <a:spcPts val="400"/>
              </a:spcBef>
              <a:buClr>
                <a:srgbClr val="92D050"/>
              </a:buClr>
              <a:buSzPct val="100000"/>
              <a:buNone/>
              <a:defRPr sz="1800" b="0"/>
            </a:pPr>
            <a:r>
              <a:rPr lang="en-US" sz="2400" b="1" dirty="0" smtClean="0">
                <a:sym typeface="Arial"/>
              </a:rPr>
              <a:t>Order </a:t>
            </a:r>
            <a:r>
              <a:rPr lang="en-US" sz="2400" b="1" dirty="0">
                <a:sym typeface="Arial"/>
              </a:rPr>
              <a:t>Management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Internal order source, transaction type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Internal customer with ORG reference in SHIP TO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Internal Price List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Pick &amp; Pack rules as needed for Order Type</a:t>
            </a:r>
          </a:p>
          <a:p>
            <a:pPr marL="146947" lvl="1" indent="0">
              <a:spcBef>
                <a:spcPts val="400"/>
              </a:spcBef>
              <a:buClr>
                <a:srgbClr val="92D050"/>
              </a:buClr>
              <a:buSzPct val="100000"/>
              <a:buNone/>
              <a:defRPr sz="1800" b="0"/>
            </a:pPr>
            <a:r>
              <a:rPr lang="en-US" sz="2400" b="1" dirty="0">
                <a:sym typeface="Arial"/>
              </a:rPr>
              <a:t>Optional Setups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Automatic Sourcing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Cross Operating Unit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 err="1">
                <a:sym typeface="Arial"/>
              </a:rPr>
              <a:t>Subinventory</a:t>
            </a:r>
            <a:r>
              <a:rPr lang="en-US" sz="2400" dirty="0">
                <a:sym typeface="Arial"/>
              </a:rPr>
              <a:t> transfers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Internal orders processing constraints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Direct versus </a:t>
            </a:r>
            <a:r>
              <a:rPr lang="en-US" sz="2400" dirty="0" err="1">
                <a:sym typeface="Arial"/>
              </a:rPr>
              <a:t>Intransit</a:t>
            </a:r>
            <a:r>
              <a:rPr lang="en-US" sz="2400" dirty="0">
                <a:sym typeface="Arial"/>
              </a:rPr>
              <a:t>  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Internal order required, Transfer Costs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D8050-98C7-4410-9884-118F215E9D5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4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Back-to-Back - Functional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46947" lvl="1" indent="0">
              <a:spcBef>
                <a:spcPts val="400"/>
              </a:spcBef>
              <a:buClr>
                <a:srgbClr val="92D050"/>
              </a:buClr>
              <a:buSzPct val="100000"/>
              <a:buNone/>
              <a:defRPr sz="1800" b="0"/>
            </a:pPr>
            <a:r>
              <a:rPr lang="en-US" sz="2400" b="1" dirty="0" smtClean="0">
                <a:sym typeface="Arial"/>
              </a:rPr>
              <a:t>What </a:t>
            </a:r>
            <a:r>
              <a:rPr lang="en-US" sz="2400" b="1" dirty="0">
                <a:sym typeface="Arial"/>
              </a:rPr>
              <a:t>it does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Customer orders a product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Supplier is notified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Purchase order line is “linked” for SO line</a:t>
            </a:r>
          </a:p>
          <a:p>
            <a:pPr marL="146947" lvl="1" indent="0">
              <a:spcBef>
                <a:spcPts val="400"/>
              </a:spcBef>
              <a:buClr>
                <a:srgbClr val="92D050"/>
              </a:buClr>
              <a:buSzPct val="100000"/>
              <a:buNone/>
              <a:defRPr sz="1800" b="0"/>
            </a:pPr>
            <a:r>
              <a:rPr lang="en-US" sz="2400" b="1" dirty="0">
                <a:sym typeface="Arial"/>
              </a:rPr>
              <a:t>Benefits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Reduced inventory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Special orders fulfilled for customers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Shipped and handled internally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Preserve “private labeling”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Consolidated shipping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Improved customer service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D8050-98C7-4410-9884-118F215E9D5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79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Back - Functional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46947" lvl="1" indent="0">
              <a:spcBef>
                <a:spcPts val="400"/>
              </a:spcBef>
              <a:buClr>
                <a:srgbClr val="92D050"/>
              </a:buClr>
              <a:buSzPct val="100000"/>
              <a:buNone/>
              <a:defRPr sz="1800" b="0"/>
            </a:pPr>
            <a:r>
              <a:rPr lang="en-US" sz="2400" b="1" dirty="0" smtClean="0">
                <a:sym typeface="Arial"/>
              </a:rPr>
              <a:t>What </a:t>
            </a:r>
            <a:r>
              <a:rPr lang="en-US" sz="2400" b="1" dirty="0">
                <a:sym typeface="Arial"/>
              </a:rPr>
              <a:t>it does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Customer orders a product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Supplier is notified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Purchase order line is “linked” for SO line</a:t>
            </a:r>
          </a:p>
          <a:p>
            <a:pPr marL="146947" lvl="1" indent="0">
              <a:spcBef>
                <a:spcPts val="400"/>
              </a:spcBef>
              <a:buClr>
                <a:srgbClr val="92D050"/>
              </a:buClr>
              <a:buSzPct val="100000"/>
              <a:buNone/>
              <a:defRPr sz="1800" b="0"/>
            </a:pPr>
            <a:r>
              <a:rPr lang="en-US" sz="2400" b="1" dirty="0">
                <a:sym typeface="Arial"/>
              </a:rPr>
              <a:t>Benefits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Reduced inventory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Special orders fulfilled for customers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Shipped and handled internally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Preserve “private labeling”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Consolidated shipping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Improved customer service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D8050-98C7-4410-9884-118F215E9D5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74"/>
            <a:ext cx="9144000" cy="684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55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Back-to-Back Setups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46947" lvl="1" indent="0">
              <a:spcBef>
                <a:spcPts val="400"/>
              </a:spcBef>
              <a:buClr>
                <a:srgbClr val="92D050"/>
              </a:buClr>
              <a:buSzPct val="100000"/>
              <a:buNone/>
              <a:defRPr sz="1800" b="0"/>
            </a:pPr>
            <a:r>
              <a:rPr lang="en-US" sz="2400" b="1" dirty="0" smtClean="0">
                <a:sym typeface="Arial"/>
              </a:rPr>
              <a:t>Item Attributes - Enabled</a:t>
            </a:r>
            <a:endParaRPr lang="en-US" sz="2400" b="1" dirty="0">
              <a:sym typeface="Arial"/>
            </a:endParaRP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Purchased, </a:t>
            </a:r>
            <a:r>
              <a:rPr lang="en-US" sz="2400" dirty="0" smtClean="0">
                <a:sym typeface="Arial"/>
              </a:rPr>
              <a:t>Purchasable </a:t>
            </a:r>
            <a:endParaRPr lang="en-US" sz="2400" dirty="0">
              <a:sym typeface="Arial"/>
            </a:endParaRP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 err="1">
                <a:sym typeface="Arial"/>
              </a:rPr>
              <a:t>Transactable</a:t>
            </a:r>
            <a:r>
              <a:rPr lang="en-US" sz="2400" dirty="0">
                <a:sym typeface="Arial"/>
              </a:rPr>
              <a:t>, </a:t>
            </a:r>
            <a:r>
              <a:rPr lang="en-US" sz="2400" dirty="0" err="1">
                <a:sym typeface="Arial"/>
              </a:rPr>
              <a:t>Stockable</a:t>
            </a:r>
            <a:endParaRPr lang="en-US" sz="2400" dirty="0">
              <a:sym typeface="Arial"/>
            </a:endParaRP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 err="1">
                <a:sym typeface="Arial"/>
              </a:rPr>
              <a:t>Reservable</a:t>
            </a:r>
            <a:r>
              <a:rPr lang="en-US" sz="2400" dirty="0">
                <a:sym typeface="Arial"/>
              </a:rPr>
              <a:t>, Customer Ordered, Customer Ordered Enabled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Assemble to Order, Build in WIP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General Planning - BUY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Shippable, </a:t>
            </a:r>
            <a:r>
              <a:rPr lang="en-US" sz="2400" dirty="0" err="1">
                <a:sym typeface="Arial"/>
              </a:rPr>
              <a:t>Transactable</a:t>
            </a:r>
            <a:r>
              <a:rPr lang="en-US" sz="2400" dirty="0">
                <a:sym typeface="Arial"/>
              </a:rPr>
              <a:t> 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Cost Enabled, Inventory Asset Value</a:t>
            </a:r>
          </a:p>
          <a:p>
            <a:pPr marL="146947" lvl="1" indent="0">
              <a:spcBef>
                <a:spcPts val="400"/>
              </a:spcBef>
              <a:buClr>
                <a:srgbClr val="92D050"/>
              </a:buClr>
              <a:buSzPct val="100000"/>
              <a:buNone/>
              <a:defRPr sz="1800" b="0"/>
            </a:pPr>
            <a:r>
              <a:rPr lang="en-US" sz="2400" b="1" dirty="0">
                <a:sym typeface="Arial"/>
              </a:rPr>
              <a:t>Sourcing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Rule or item setup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D8050-98C7-4410-9884-118F215E9D5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4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31892" y="1370555"/>
            <a:ext cx="7997825" cy="4617720"/>
          </a:xfrm>
        </p:spPr>
        <p:txBody>
          <a:bodyPr/>
          <a:lstStyle/>
          <a:p>
            <a:pPr marL="146947" lvl="1" indent="0">
              <a:spcBef>
                <a:spcPts val="400"/>
              </a:spcBef>
              <a:buClr>
                <a:srgbClr val="92D050"/>
              </a:buClr>
              <a:buSzPct val="100000"/>
              <a:buNone/>
              <a:defRPr sz="1800" b="0"/>
            </a:pPr>
            <a:r>
              <a:rPr lang="en-US" sz="2400" b="1" dirty="0" smtClean="0">
                <a:sym typeface="Arial"/>
              </a:rPr>
              <a:t>Summary </a:t>
            </a:r>
            <a:r>
              <a:rPr lang="en-US" sz="2400" b="1" dirty="0">
                <a:sym typeface="Arial"/>
              </a:rPr>
              <a:t>of Transfer Types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Direct Orders </a:t>
            </a:r>
            <a:r>
              <a:rPr lang="en-US" sz="2400" dirty="0" smtClean="0">
                <a:sym typeface="Arial"/>
              </a:rPr>
              <a:t>– Supplier </a:t>
            </a:r>
            <a:r>
              <a:rPr lang="en-US" sz="2400" dirty="0">
                <a:sym typeface="Arial"/>
              </a:rPr>
              <a:t>direct to Customer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Internal Orders – Inventory </a:t>
            </a:r>
            <a:r>
              <a:rPr lang="en-US" sz="2400" dirty="0" smtClean="0">
                <a:sym typeface="Arial"/>
              </a:rPr>
              <a:t>ORG </a:t>
            </a:r>
            <a:r>
              <a:rPr lang="en-US" sz="2400" dirty="0">
                <a:sym typeface="Arial"/>
              </a:rPr>
              <a:t>to Inventory </a:t>
            </a:r>
            <a:r>
              <a:rPr lang="en-US" sz="2400" dirty="0" smtClean="0">
                <a:sym typeface="Arial"/>
              </a:rPr>
              <a:t>ORG</a:t>
            </a:r>
            <a:endParaRPr lang="en-US" sz="2400" dirty="0">
              <a:sym typeface="Arial"/>
            </a:endParaRP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 smtClean="0">
                <a:sym typeface="Arial"/>
              </a:rPr>
              <a:t>Back-to-Back </a:t>
            </a:r>
            <a:r>
              <a:rPr lang="en-US" sz="2400" dirty="0">
                <a:sym typeface="Arial"/>
              </a:rPr>
              <a:t>– Dedicated SO line to PO line</a:t>
            </a:r>
          </a:p>
          <a:p>
            <a:pPr marL="146947" lvl="1" indent="0">
              <a:spcBef>
                <a:spcPts val="400"/>
              </a:spcBef>
              <a:buClr>
                <a:srgbClr val="92D050"/>
              </a:buClr>
              <a:buSzPct val="100000"/>
              <a:buNone/>
              <a:defRPr sz="1800" b="0"/>
            </a:pPr>
            <a:endParaRPr lang="en-US" sz="2400" b="1" dirty="0" smtClean="0">
              <a:sym typeface="Arial"/>
            </a:endParaRPr>
          </a:p>
          <a:p>
            <a:pPr marL="146947" lvl="1" indent="0">
              <a:spcBef>
                <a:spcPts val="400"/>
              </a:spcBef>
              <a:buClr>
                <a:srgbClr val="92D050"/>
              </a:buClr>
              <a:buSzPct val="100000"/>
              <a:buNone/>
              <a:defRPr sz="1800" b="0"/>
            </a:pPr>
            <a:r>
              <a:rPr lang="en-US" sz="2400" b="1" dirty="0" smtClean="0">
                <a:sym typeface="Arial"/>
              </a:rPr>
              <a:t>Supply </a:t>
            </a:r>
            <a:r>
              <a:rPr lang="en-US" sz="2400" b="1" dirty="0">
                <a:sym typeface="Arial"/>
              </a:rPr>
              <a:t>Chain Transfer </a:t>
            </a:r>
            <a:r>
              <a:rPr lang="en-US" sz="2400" b="1" dirty="0" smtClean="0">
                <a:sym typeface="Arial"/>
              </a:rPr>
              <a:t>Benefits</a:t>
            </a:r>
            <a:endParaRPr lang="en-US" sz="2400" b="1" dirty="0">
              <a:sym typeface="Arial"/>
            </a:endParaRP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Supply Chain Visibility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Integrated Accounting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Improved Customer Service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D8050-98C7-4410-9884-118F215E9D5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3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Avout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2156346" y="1428148"/>
            <a:ext cx="6273372" cy="2147565"/>
          </a:xfrm>
        </p:spPr>
        <p:txBody>
          <a:bodyPr/>
          <a:lstStyle/>
          <a:p>
            <a:pPr marL="146947" lvl="1" indent="0">
              <a:spcBef>
                <a:spcPts val="400"/>
              </a:spcBef>
              <a:buClr>
                <a:srgbClr val="92D050"/>
              </a:buClr>
              <a:buSzPct val="100000"/>
              <a:buNone/>
              <a:defRPr sz="1800" b="0"/>
            </a:pPr>
            <a:r>
              <a:rPr lang="en-US" sz="1800" dirty="0"/>
              <a:t>Avout is structured to quickly source exactly what an organization needs—no more, no less—via its vast network built over 25 years in </a:t>
            </a:r>
            <a:r>
              <a:rPr lang="en-US" sz="1800" dirty="0" smtClean="0"/>
              <a:t>the technology space. </a:t>
            </a:r>
            <a:r>
              <a:rPr lang="en-US" sz="1800" dirty="0" err="1"/>
              <a:t>Avout’s</a:t>
            </a:r>
            <a:r>
              <a:rPr lang="en-US" sz="1800" dirty="0"/>
              <a:t> principals and recruiters have run Oracle business units for companies like Oracle, Accenture, and </a:t>
            </a:r>
            <a:r>
              <a:rPr lang="en-US" sz="1800" dirty="0" err="1"/>
              <a:t>Capgemini</a:t>
            </a:r>
            <a:r>
              <a:rPr lang="en-US" sz="1800" dirty="0"/>
              <a:t>, and have sold and delivered hundreds of millions of dollars of Oracle services. </a:t>
            </a:r>
            <a:endParaRPr lang="en-US" sz="1800" dirty="0" smtClean="0"/>
          </a:p>
          <a:p>
            <a:pPr marL="146947" lvl="1" indent="0">
              <a:spcBef>
                <a:spcPts val="400"/>
              </a:spcBef>
              <a:buClr>
                <a:srgbClr val="92D050"/>
              </a:buClr>
              <a:buSzPct val="100000"/>
              <a:buNone/>
              <a:defRPr sz="1800" b="0"/>
            </a:pPr>
            <a:endParaRPr lang="en-US" sz="1800" dirty="0"/>
          </a:p>
          <a:p>
            <a:pPr marL="146947" lvl="1" indent="0">
              <a:spcBef>
                <a:spcPts val="400"/>
              </a:spcBef>
              <a:buClr>
                <a:srgbClr val="92D050"/>
              </a:buClr>
              <a:buSzPct val="100000"/>
              <a:buNone/>
              <a:defRPr sz="1800" b="0"/>
            </a:pPr>
            <a:endParaRPr lang="en-US" sz="2400" dirty="0"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D8050-98C7-4410-9884-118F215E9D58}" type="slidenum">
              <a:rPr lang="en-US" smtClean="0">
                <a:solidFill>
                  <a:prstClr val="white"/>
                </a:solidFill>
              </a:rPr>
              <a:pPr/>
              <a:t>17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98" y="1428148"/>
            <a:ext cx="1800758" cy="17995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0298" y="3794077"/>
            <a:ext cx="625551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6947" lvl="1">
              <a:lnSpc>
                <a:spcPts val="2400"/>
              </a:lnSpc>
              <a:spcBef>
                <a:spcPts val="400"/>
              </a:spcBef>
              <a:buClr>
                <a:srgbClr val="92D050"/>
              </a:buClr>
              <a:buSzPct val="100000"/>
              <a:defRPr sz="1800" b="0"/>
            </a:pPr>
            <a:r>
              <a:rPr lang="en-US" dirty="0">
                <a:solidFill>
                  <a:srgbClr val="333333"/>
                </a:solidFill>
                <a:latin typeface="Arial"/>
                <a:cs typeface="Arial"/>
              </a:rPr>
              <a:t>Recently, we joined forces with Pacific Crest Technology® to meet the broader needs of our clients. Our Oracle expertise is now supplemented with a global project management office skilled in solution delivery, and CIO-level </a:t>
            </a:r>
            <a:r>
              <a:rPr lang="en-US" dirty="0" smtClean="0">
                <a:solidFill>
                  <a:srgbClr val="333333"/>
                </a:solidFill>
                <a:latin typeface="Arial"/>
                <a:cs typeface="Arial"/>
              </a:rPr>
              <a:t>strategic advisement </a:t>
            </a:r>
            <a:r>
              <a:rPr lang="en-US" dirty="0">
                <a:solidFill>
                  <a:srgbClr val="333333"/>
                </a:solidFill>
                <a:latin typeface="Arial"/>
                <a:cs typeface="Arial"/>
              </a:rPr>
              <a:t>in high-growth industry verticals.</a:t>
            </a:r>
          </a:p>
          <a:p>
            <a:endParaRPr lang="en-US" dirty="0">
              <a:solidFill>
                <a:srgbClr val="33333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949" y="4769283"/>
            <a:ext cx="3177778" cy="110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8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800" dirty="0" smtClean="0"/>
              <a:t>Thank You for Attending</a:t>
            </a:r>
            <a:br>
              <a:rPr lang="en-US" sz="3800" dirty="0" smtClean="0"/>
            </a:b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600" dirty="0" smtClean="0"/>
              <a:t>Please complete the session evaluation</a:t>
            </a:r>
            <a:br>
              <a:rPr lang="en-US" sz="3600" dirty="0" smtClean="0"/>
            </a:b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</a:rPr>
              <a:t>We appreciate your feedback and insight</a:t>
            </a:r>
            <a:endParaRPr lang="en-US" sz="2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22324" y="5928527"/>
            <a:ext cx="4539533" cy="853606"/>
          </a:xfrm>
        </p:spPr>
        <p:txBody>
          <a:bodyPr/>
          <a:lstStyle/>
          <a:p>
            <a:pPr>
              <a:lnSpc>
                <a:spcPts val="2000"/>
              </a:lnSpc>
            </a:pPr>
            <a:r>
              <a:rPr lang="en-US" smtClean="0"/>
              <a:t>You may complete the session evaluation  either on paper or online via the mobile app</a:t>
            </a:r>
            <a:endParaRPr lang="en-US" sz="1500" b="1" dirty="0"/>
          </a:p>
        </p:txBody>
      </p:sp>
    </p:spTree>
    <p:extLst>
      <p:ext uri="{BB962C8B-B14F-4D97-AF65-F5344CB8AC3E}">
        <p14:creationId xmlns:p14="http://schemas.microsoft.com/office/powerpoint/2010/main" val="226465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Presenter Background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2326957" y="953816"/>
            <a:ext cx="6221941" cy="1466401"/>
          </a:xfrm>
        </p:spPr>
        <p:txBody>
          <a:bodyPr/>
          <a:lstStyle/>
          <a:p>
            <a:pPr marL="0" indent="0" hangingPunct="0">
              <a:buNone/>
            </a:pPr>
            <a:r>
              <a:rPr lang="en-US" sz="2400" b="1" dirty="0"/>
              <a:t>Ed </a:t>
            </a:r>
            <a:r>
              <a:rPr lang="en-US" sz="2400" b="1" dirty="0" smtClean="0"/>
              <a:t>McDonough</a:t>
            </a:r>
          </a:p>
          <a:p>
            <a:pPr marL="0" indent="0" hangingPunct="0">
              <a:buNone/>
            </a:pPr>
            <a:r>
              <a:rPr lang="en-US" sz="2400" dirty="0" smtClean="0"/>
              <a:t>Director, Solution Delivery </a:t>
            </a:r>
          </a:p>
          <a:p>
            <a:pPr marL="0" indent="0" hangingPunct="0">
              <a:buNone/>
            </a:pPr>
            <a:r>
              <a:rPr lang="en-US" sz="2400" dirty="0" smtClean="0"/>
              <a:t>Avout Corporation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D8050-98C7-4410-9884-118F215E9D58}" type="slidenum">
              <a:rPr lang="en-US" smtClean="0">
                <a:solidFill>
                  <a:prstClr val="white"/>
                </a:solidFill>
              </a:rPr>
              <a:pPr/>
              <a:t>2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Snagit_PPT538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35" y="942975"/>
            <a:ext cx="1808542" cy="1481328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99235" y="2805357"/>
            <a:ext cx="7997825" cy="333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B5DC17"/>
              </a:buClr>
              <a:buFont typeface="Lucida Grande" charset="0"/>
              <a:buChar char="■"/>
              <a:defRPr sz="22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1pPr>
            <a:lvl2pPr marL="747713" indent="-285750" algn="l" defTabSz="457200" rtl="0" fontAlgn="base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007698"/>
              </a:buClr>
              <a:buFont typeface="Lucida Grande" charset="0"/>
              <a:buChar char="▪"/>
              <a:defRPr sz="20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2pPr>
            <a:lvl3pPr marL="979488" indent="-228600" algn="l" defTabSz="457200" rtl="0" fontAlgn="base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007698"/>
              </a:buClr>
              <a:buSzPct val="70000"/>
              <a:buFont typeface="Lucida Grande" charset="0"/>
              <a:buChar char="—"/>
              <a:defRPr sz="18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3pPr>
            <a:lvl4pPr marL="1430338" indent="-228600" algn="l" defTabSz="457200" rtl="0" fontAlgn="base">
              <a:lnSpc>
                <a:spcPts val="2100"/>
              </a:lnSpc>
              <a:spcBef>
                <a:spcPts val="600"/>
              </a:spcBef>
              <a:spcAft>
                <a:spcPct val="0"/>
              </a:spcAft>
              <a:buClr>
                <a:srgbClr val="007698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4pPr>
            <a:lvl5pPr marL="1885950" indent="-228600" algn="l" defTabSz="457200" rtl="0" fontAlgn="base">
              <a:lnSpc>
                <a:spcPts val="2100"/>
              </a:lnSpc>
              <a:spcBef>
                <a:spcPts val="600"/>
              </a:spcBef>
              <a:spcAft>
                <a:spcPct val="0"/>
              </a:spcAft>
              <a:buClr>
                <a:srgbClr val="007698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9847" lvl="1" indent="-342900">
              <a:spcBef>
                <a:spcPts val="400"/>
              </a:spcBef>
              <a:spcAft>
                <a:spcPts val="800"/>
              </a:spcAft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 smtClean="0">
                <a:solidFill>
                  <a:srgbClr val="333333"/>
                </a:solidFill>
                <a:sym typeface="Arial"/>
              </a:rPr>
              <a:t>20+ Years Implementing Oracle Solutions</a:t>
            </a:r>
          </a:p>
          <a:p>
            <a:pPr marL="489847" lvl="1" indent="-342900">
              <a:spcBef>
                <a:spcPts val="400"/>
              </a:spcBef>
              <a:spcAft>
                <a:spcPts val="800"/>
              </a:spcAft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 smtClean="0">
                <a:solidFill>
                  <a:srgbClr val="333333"/>
                </a:solidFill>
                <a:sym typeface="Arial"/>
              </a:rPr>
              <a:t>15 Years’ Experience in Distribution &amp; Manufacturing</a:t>
            </a:r>
          </a:p>
          <a:p>
            <a:pPr marL="489847" lvl="1" indent="-342900">
              <a:spcBef>
                <a:spcPts val="400"/>
              </a:spcBef>
              <a:spcAft>
                <a:spcPts val="800"/>
              </a:spcAft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 smtClean="0">
                <a:solidFill>
                  <a:srgbClr val="333333"/>
                </a:solidFill>
                <a:sym typeface="Arial"/>
              </a:rPr>
              <a:t>Project Methodology and Re-Engineering Designer</a:t>
            </a:r>
          </a:p>
          <a:p>
            <a:pPr marL="489847" lvl="1" indent="-342900">
              <a:spcBef>
                <a:spcPts val="400"/>
              </a:spcBef>
              <a:spcAft>
                <a:spcPts val="800"/>
              </a:spcAft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 smtClean="0">
                <a:solidFill>
                  <a:srgbClr val="333333"/>
                </a:solidFill>
                <a:sym typeface="Arial"/>
              </a:rPr>
              <a:t>Oracle Community Education &amp; Development Contributor</a:t>
            </a:r>
          </a:p>
          <a:p>
            <a:pPr marL="489847" lvl="1" indent="-342900">
              <a:spcBef>
                <a:spcPts val="400"/>
              </a:spcBef>
              <a:spcAft>
                <a:spcPts val="800"/>
              </a:spcAft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 smtClean="0">
                <a:solidFill>
                  <a:srgbClr val="333333"/>
                </a:solidFill>
                <a:sym typeface="Arial"/>
              </a:rPr>
              <a:t>Oracle Accelerator</a:t>
            </a:r>
            <a:endParaRPr lang="en-US" sz="2400" dirty="0">
              <a:solidFill>
                <a:srgbClr val="333333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641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31893" y="1220429"/>
            <a:ext cx="7997825" cy="4617720"/>
          </a:xfrm>
        </p:spPr>
        <p:txBody>
          <a:bodyPr/>
          <a:lstStyle/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Why have transfers?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Direct Orders - Functionality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Direct Orders – Flow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Direct Orders - Setups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Internal Orders - Functionality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Internal Orders - Flow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Internal Orders - Setups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 smtClean="0">
                <a:sym typeface="Arial"/>
              </a:rPr>
              <a:t>Back-to-Back </a:t>
            </a:r>
            <a:r>
              <a:rPr lang="en-US" sz="2400" dirty="0">
                <a:sym typeface="Arial"/>
              </a:rPr>
              <a:t>Orders - Functionality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Back to Back Orders - Flow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Back to Back Orders - Setups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Summary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Questions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D8050-98C7-4410-9884-118F215E9D5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83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Have Transfers?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46947" lvl="1" indent="0">
              <a:spcBef>
                <a:spcPts val="400"/>
              </a:spcBef>
              <a:buClr>
                <a:srgbClr val="92D050"/>
              </a:buClr>
              <a:buSzPct val="100000"/>
              <a:buNone/>
              <a:defRPr sz="1800" b="0"/>
            </a:pPr>
            <a:r>
              <a:rPr lang="en-US" sz="2400" b="1" dirty="0" smtClean="0">
                <a:sym typeface="Arial"/>
              </a:rPr>
              <a:t>Visibility </a:t>
            </a:r>
            <a:r>
              <a:rPr lang="en-US" sz="2400" b="1" dirty="0">
                <a:sym typeface="Arial"/>
              </a:rPr>
              <a:t>within organization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Customer service to check order status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Purchasing wants to know what supplier fulfilled</a:t>
            </a:r>
          </a:p>
          <a:p>
            <a:pPr marL="146947" lvl="1" indent="0">
              <a:spcBef>
                <a:spcPts val="400"/>
              </a:spcBef>
              <a:buClr>
                <a:srgbClr val="92D050"/>
              </a:buClr>
              <a:buSzPct val="100000"/>
              <a:buNone/>
              <a:defRPr sz="1800" b="0"/>
            </a:pPr>
            <a:r>
              <a:rPr lang="en-US" sz="2400" b="1" dirty="0">
                <a:sym typeface="Arial"/>
              </a:rPr>
              <a:t>Supply Chain Integration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Your supply is my demand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Common view of supply chain</a:t>
            </a:r>
          </a:p>
          <a:p>
            <a:pPr marL="146947" lvl="1" indent="0">
              <a:spcBef>
                <a:spcPts val="400"/>
              </a:spcBef>
              <a:buClr>
                <a:srgbClr val="92D050"/>
              </a:buClr>
              <a:buSzPct val="100000"/>
              <a:buNone/>
              <a:defRPr sz="1800" b="0"/>
            </a:pPr>
            <a:r>
              <a:rPr lang="en-US" sz="2400" b="1" dirty="0">
                <a:sym typeface="Arial"/>
              </a:rPr>
              <a:t>Accounting Connection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Accounting </a:t>
            </a:r>
            <a:r>
              <a:rPr lang="en-US" sz="2400" dirty="0" smtClean="0">
                <a:sym typeface="Arial"/>
              </a:rPr>
              <a:t>creates </a:t>
            </a:r>
            <a:r>
              <a:rPr lang="en-US" sz="2400" dirty="0">
                <a:sym typeface="Arial"/>
              </a:rPr>
              <a:t>appropriate entries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Balances reflect </a:t>
            </a:r>
            <a:r>
              <a:rPr lang="en-US" sz="2400" dirty="0" smtClean="0">
                <a:sym typeface="Arial"/>
              </a:rPr>
              <a:t>real-time </a:t>
            </a:r>
            <a:r>
              <a:rPr lang="en-US" sz="2400" dirty="0">
                <a:sym typeface="Arial"/>
              </a:rPr>
              <a:t>status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 smtClean="0">
                <a:sym typeface="Arial"/>
              </a:rPr>
              <a:t>Period-end </a:t>
            </a:r>
            <a:r>
              <a:rPr lang="en-US" sz="2400" dirty="0">
                <a:sym typeface="Arial"/>
              </a:rPr>
              <a:t>reconciliation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D8050-98C7-4410-9884-118F215E9D5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08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Orders Functionality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31893" y="1225296"/>
            <a:ext cx="7997825" cy="4617720"/>
          </a:xfrm>
        </p:spPr>
        <p:txBody>
          <a:bodyPr/>
          <a:lstStyle/>
          <a:p>
            <a:pPr marL="146947" lvl="1" indent="0">
              <a:spcBef>
                <a:spcPts val="400"/>
              </a:spcBef>
              <a:buClr>
                <a:srgbClr val="92D050"/>
              </a:buClr>
              <a:buSzPct val="100000"/>
              <a:buNone/>
              <a:defRPr sz="1800" b="0"/>
            </a:pPr>
            <a:r>
              <a:rPr lang="en-US" sz="2400" b="1" dirty="0" smtClean="0">
                <a:sym typeface="Arial"/>
              </a:rPr>
              <a:t>What </a:t>
            </a:r>
            <a:r>
              <a:rPr lang="en-US" sz="2400" b="1" dirty="0">
                <a:sym typeface="Arial"/>
              </a:rPr>
              <a:t>it does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Direct Order = Drop Shipment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Customer orders a product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Supplier is notified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One step receipt, shipment</a:t>
            </a:r>
          </a:p>
          <a:p>
            <a:pPr marL="146947" lvl="1" indent="0">
              <a:spcBef>
                <a:spcPts val="400"/>
              </a:spcBef>
              <a:buClr>
                <a:srgbClr val="92D050"/>
              </a:buClr>
              <a:buSzPct val="100000"/>
              <a:buNone/>
              <a:defRPr sz="1800" b="0"/>
            </a:pPr>
            <a:r>
              <a:rPr lang="en-US" sz="2400" b="1" dirty="0">
                <a:sym typeface="Arial"/>
              </a:rPr>
              <a:t>Benefits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Supplier notification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Reduced inventory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Improved customer service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Expand overall product offering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Automated transaction processing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D8050-98C7-4410-9884-118F215E9D5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15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CD8050-98C7-4410-9884-118F215E9D58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75"/>
            <a:ext cx="9144000" cy="684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90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Orders - Setups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31893" y="1225296"/>
            <a:ext cx="7997825" cy="4617720"/>
          </a:xfrm>
        </p:spPr>
        <p:txBody>
          <a:bodyPr/>
          <a:lstStyle/>
          <a:p>
            <a:pPr marL="146947" lvl="1" indent="0">
              <a:spcBef>
                <a:spcPts val="400"/>
              </a:spcBef>
              <a:buClr>
                <a:srgbClr val="92D050"/>
              </a:buClr>
              <a:buSzPct val="100000"/>
              <a:buNone/>
              <a:defRPr sz="1800" b="0"/>
            </a:pPr>
            <a:r>
              <a:rPr lang="en-US" sz="2400" b="1" dirty="0" smtClean="0">
                <a:sym typeface="Arial"/>
              </a:rPr>
              <a:t>Item </a:t>
            </a:r>
            <a:r>
              <a:rPr lang="en-US" sz="2400" b="1" dirty="0">
                <a:sym typeface="Arial"/>
              </a:rPr>
              <a:t>Attributes - Enabled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Purchased, Purchasable, 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 err="1">
                <a:sym typeface="Arial"/>
              </a:rPr>
              <a:t>Transactable</a:t>
            </a:r>
            <a:r>
              <a:rPr lang="en-US" sz="2400" dirty="0">
                <a:sym typeface="Arial"/>
              </a:rPr>
              <a:t>, </a:t>
            </a:r>
            <a:r>
              <a:rPr lang="en-US" sz="2400" dirty="0" err="1">
                <a:sym typeface="Arial"/>
              </a:rPr>
              <a:t>Stockable</a:t>
            </a:r>
            <a:endParaRPr lang="en-US" sz="2400" dirty="0">
              <a:sym typeface="Arial"/>
            </a:endParaRP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 err="1">
                <a:sym typeface="Arial"/>
              </a:rPr>
              <a:t>Reservable</a:t>
            </a:r>
            <a:r>
              <a:rPr lang="en-US" sz="2400" dirty="0">
                <a:sym typeface="Arial"/>
              </a:rPr>
              <a:t>, Customer Ordered, Customer Ordered Enabled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Shippable, </a:t>
            </a:r>
            <a:r>
              <a:rPr lang="en-US" sz="2400" dirty="0" err="1">
                <a:sym typeface="Arial"/>
              </a:rPr>
              <a:t>Transactable</a:t>
            </a:r>
            <a:r>
              <a:rPr lang="en-US" sz="2400" dirty="0">
                <a:sym typeface="Arial"/>
              </a:rPr>
              <a:t> 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Cost Enabled, Inventory Asset Value</a:t>
            </a:r>
          </a:p>
          <a:p>
            <a:pPr marL="146947" lvl="1" indent="0">
              <a:spcBef>
                <a:spcPts val="400"/>
              </a:spcBef>
              <a:buClr>
                <a:srgbClr val="92D050"/>
              </a:buClr>
              <a:buSzPct val="100000"/>
              <a:buNone/>
              <a:defRPr sz="1800" b="0"/>
            </a:pPr>
            <a:r>
              <a:rPr lang="en-US" sz="2400" b="1" dirty="0">
                <a:sym typeface="Arial"/>
              </a:rPr>
              <a:t>Order Line Attribute Source Type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Set to EXTERNAL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D8050-98C7-4410-9884-118F215E9D5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98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Orders - Setups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31893" y="1225296"/>
            <a:ext cx="7997825" cy="4617720"/>
          </a:xfrm>
        </p:spPr>
        <p:txBody>
          <a:bodyPr/>
          <a:lstStyle/>
          <a:p>
            <a:pPr marL="146947" lvl="1" indent="0">
              <a:spcBef>
                <a:spcPts val="400"/>
              </a:spcBef>
              <a:buClr>
                <a:srgbClr val="92D050"/>
              </a:buClr>
              <a:buSzPct val="100000"/>
              <a:buNone/>
              <a:defRPr sz="1800" b="0"/>
            </a:pPr>
            <a:r>
              <a:rPr lang="en-US" sz="2400" b="1" dirty="0" smtClean="0">
                <a:sym typeface="Arial"/>
              </a:rPr>
              <a:t>Optional </a:t>
            </a:r>
            <a:r>
              <a:rPr lang="en-US" sz="2400" b="1" dirty="0">
                <a:sym typeface="Arial"/>
              </a:rPr>
              <a:t>Setups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Drop Shipment Organization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Default Receiving </a:t>
            </a:r>
            <a:r>
              <a:rPr lang="en-US" sz="2400" dirty="0" err="1">
                <a:sym typeface="Arial"/>
              </a:rPr>
              <a:t>Subinventory</a:t>
            </a:r>
            <a:endParaRPr lang="en-US" sz="2400" dirty="0">
              <a:sym typeface="Arial"/>
            </a:endParaRP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Default Item Source Type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Automatic Sourcing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Advanced Shipping Notice (ASN)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Pay on Receipt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ATO, PTO models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Across Ledger, Operating Unit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D8050-98C7-4410-9884-118F215E9D5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19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Orders - Functionality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31893" y="1225296"/>
            <a:ext cx="7997825" cy="4617720"/>
          </a:xfrm>
        </p:spPr>
        <p:txBody>
          <a:bodyPr/>
          <a:lstStyle/>
          <a:p>
            <a:pPr marL="146947" lvl="1" indent="0">
              <a:spcBef>
                <a:spcPts val="400"/>
              </a:spcBef>
              <a:buClr>
                <a:srgbClr val="92D050"/>
              </a:buClr>
              <a:buSzPct val="100000"/>
              <a:buNone/>
              <a:defRPr sz="1800" b="0"/>
            </a:pPr>
            <a:r>
              <a:rPr lang="en-US" sz="2400" b="1" dirty="0" smtClean="0">
                <a:sym typeface="Arial"/>
              </a:rPr>
              <a:t>What </a:t>
            </a:r>
            <a:r>
              <a:rPr lang="en-US" sz="2400" b="1" dirty="0">
                <a:sym typeface="Arial"/>
              </a:rPr>
              <a:t>it does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Inventory Organization 1 requests product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Inventory Organization 2 fulfills request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Inventory Organization 1 receives product </a:t>
            </a:r>
          </a:p>
          <a:p>
            <a:pPr marL="146947" lvl="1" indent="0">
              <a:spcBef>
                <a:spcPts val="400"/>
              </a:spcBef>
              <a:buClr>
                <a:srgbClr val="92D050"/>
              </a:buClr>
              <a:buSzPct val="100000"/>
              <a:buNone/>
              <a:defRPr sz="1800" b="0"/>
            </a:pPr>
            <a:r>
              <a:rPr lang="en-US" sz="2400" b="1" dirty="0">
                <a:sym typeface="Arial"/>
              </a:rPr>
              <a:t>Benefits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Integrated within one Oracle instance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Planning and scheduling visibility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Sourcing </a:t>
            </a:r>
            <a:r>
              <a:rPr lang="en-US" sz="2400" dirty="0" smtClean="0">
                <a:sym typeface="Arial"/>
              </a:rPr>
              <a:t>flexibility</a:t>
            </a:r>
            <a:endParaRPr lang="en-US" sz="2400" dirty="0">
              <a:sym typeface="Arial"/>
            </a:endParaRP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Fulfillment logistics efficiency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Automated transaction processing</a:t>
            </a:r>
          </a:p>
          <a:p>
            <a:pPr marL="489847" lvl="1" indent="-342900">
              <a:spcBef>
                <a:spcPts val="400"/>
              </a:spcBef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  <a:defRPr sz="1800" b="0"/>
            </a:pPr>
            <a:r>
              <a:rPr lang="en-US" sz="2400" dirty="0">
                <a:sym typeface="Arial"/>
              </a:rPr>
              <a:t>Accounting visibility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D8050-98C7-4410-9884-118F215E9D5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16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MA_PPT_Blue">
  <a:themeElements>
    <a:clrScheme name="COLLABORATE 14">
      <a:dk1>
        <a:srgbClr val="333333"/>
      </a:dk1>
      <a:lt1>
        <a:sysClr val="window" lastClr="FFFFFF"/>
      </a:lt1>
      <a:dk2>
        <a:srgbClr val="003366"/>
      </a:dk2>
      <a:lt2>
        <a:srgbClr val="C3C0BB"/>
      </a:lt2>
      <a:accent1>
        <a:srgbClr val="00667F"/>
      </a:accent1>
      <a:accent2>
        <a:srgbClr val="003366"/>
      </a:accent2>
      <a:accent3>
        <a:srgbClr val="ACCA27"/>
      </a:accent3>
      <a:accent4>
        <a:srgbClr val="C3C0BB"/>
      </a:accent4>
      <a:accent5>
        <a:srgbClr val="07A9E7"/>
      </a:accent5>
      <a:accent6>
        <a:srgbClr val="7F8B8F"/>
      </a:accent6>
      <a:hlink>
        <a:srgbClr val="003366"/>
      </a:hlink>
      <a:folHlink>
        <a:srgbClr val="7F8B8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1251</TotalTime>
  <Words>802</Words>
  <Application>Microsoft Office PowerPoint</Application>
  <PresentationFormat>On-screen Show (4:3)</PresentationFormat>
  <Paragraphs>194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ＭＳ Ｐゴシック</vt:lpstr>
      <vt:lpstr>ＭＳ Ｐゴシック</vt:lpstr>
      <vt:lpstr>Arial</vt:lpstr>
      <vt:lpstr>Arial Black</vt:lpstr>
      <vt:lpstr>Arial Bold</vt:lpstr>
      <vt:lpstr>Calibri</vt:lpstr>
      <vt:lpstr>Helvetica Neue</vt:lpstr>
      <vt:lpstr>Lucida Grande</vt:lpstr>
      <vt:lpstr>Wingdings</vt:lpstr>
      <vt:lpstr>LMA_PPT_Blue</vt:lpstr>
      <vt:lpstr>Supply Chain Transfers Direct Ship, Internal, and Back-to-Back Orders</vt:lpstr>
      <vt:lpstr>Presenter Background</vt:lpstr>
      <vt:lpstr>Agenda</vt:lpstr>
      <vt:lpstr>Why Have Transfers?</vt:lpstr>
      <vt:lpstr>Direct Orders Functionality</vt:lpstr>
      <vt:lpstr>PowerPoint Presentation</vt:lpstr>
      <vt:lpstr>Direct Orders - Setups</vt:lpstr>
      <vt:lpstr>Direct Orders - Setups</vt:lpstr>
      <vt:lpstr>Internal Orders - Functionality</vt:lpstr>
      <vt:lpstr>PowerPoint Presentation</vt:lpstr>
      <vt:lpstr>Internal Orders - Setups</vt:lpstr>
      <vt:lpstr>Internal Orders - Setups</vt:lpstr>
      <vt:lpstr>Back-to-Back - Functional</vt:lpstr>
      <vt:lpstr>Back to Back - Functional</vt:lpstr>
      <vt:lpstr>Back-to-Back Setups</vt:lpstr>
      <vt:lpstr>Summary</vt:lpstr>
      <vt:lpstr>About Avout</vt:lpstr>
      <vt:lpstr>Thank You for Attending  Please complete the session evaluation We appreciate your feedback and insight</vt:lpstr>
    </vt:vector>
  </TitlesOfParts>
  <Company>SmithBucklin Corp.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Starts Here Two Lines or More if Necessary</dc:title>
  <dc:creator>Ed McDonough</dc:creator>
  <cp:lastModifiedBy>Ed McDonough</cp:lastModifiedBy>
  <cp:revision>73</cp:revision>
  <dcterms:created xsi:type="dcterms:W3CDTF">2011-03-30T15:48:16Z</dcterms:created>
  <dcterms:modified xsi:type="dcterms:W3CDTF">2015-04-12T23:56:33Z</dcterms:modified>
</cp:coreProperties>
</file>