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301" r:id="rId3"/>
    <p:sldId id="270" r:id="rId4"/>
    <p:sldId id="277" r:id="rId5"/>
    <p:sldId id="27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27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3">
          <p15:clr>
            <a:srgbClr val="A4A3A4"/>
          </p15:clr>
        </p15:guide>
        <p15:guide id="2" orient="horz" pos="1334">
          <p15:clr>
            <a:srgbClr val="A4A3A4"/>
          </p15:clr>
        </p15:guide>
        <p15:guide id="3" pos="287">
          <p15:clr>
            <a:srgbClr val="A4A3A4"/>
          </p15:clr>
        </p15:guide>
        <p15:guide id="4" pos="4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7698"/>
    <a:srgbClr val="006682"/>
    <a:srgbClr val="006986"/>
    <a:srgbClr val="00607A"/>
    <a:srgbClr val="FFFFFF"/>
    <a:srgbClr val="00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4123"/>
        <p:guide orient="horz" pos="1334"/>
        <p:guide pos="287"/>
        <p:guide pos="4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6B5D-5B46-486B-964C-D31A9AEFB28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59E2-F16D-488B-9723-95C162F6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D9FBBF9-2D24-4D11-971E-9358EF10953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61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3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3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37" y="1753740"/>
            <a:ext cx="7726661" cy="956879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40" y="5094506"/>
            <a:ext cx="4069080" cy="1169094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1500"/>
              </a:lnSpc>
              <a:buNone/>
              <a:defRPr sz="16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2324" y="3461659"/>
            <a:ext cx="4736592" cy="1191984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430945" y="6263600"/>
            <a:ext cx="2263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Black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>
              <a:spcAft>
                <a:spcPts val="400"/>
              </a:spcAft>
            </a:pPr>
            <a:r>
              <a:rPr lang="en-US" sz="1200" b="0" dirty="0" smtClean="0">
                <a:solidFill>
                  <a:srgbClr val="007698"/>
                </a:solidFill>
                <a:latin typeface="Arial Bold" pitchFamily="34" charset="0"/>
                <a:cs typeface="Arial Bold" pitchFamily="34" charset="0"/>
              </a:rPr>
              <a:t>REMINDER</a:t>
            </a:r>
          </a:p>
          <a:p>
            <a:pPr algn="r">
              <a:spcAft>
                <a:spcPts val="600"/>
              </a:spcAft>
            </a:pPr>
            <a:r>
              <a:rPr lang="en-US" sz="100" b="0" baseline="0" dirty="0" smtClean="0">
                <a:solidFill>
                  <a:srgbClr val="007698"/>
                </a:solidFill>
                <a:latin typeface="Arial Bold" pitchFamily="34" charset="0"/>
                <a:cs typeface="Arial Bold" pitchFamily="34" charset="0"/>
              </a:rPr>
              <a:t/>
            </a:r>
            <a:br>
              <a:rPr lang="en-US" sz="100" b="0" baseline="0" dirty="0" smtClean="0">
                <a:solidFill>
                  <a:srgbClr val="007698"/>
                </a:solidFill>
                <a:latin typeface="Arial Bold" pitchFamily="34" charset="0"/>
                <a:cs typeface="Arial Bold" pitchFamily="34" charset="0"/>
              </a:rPr>
            </a:br>
            <a:r>
              <a:rPr lang="en-US" sz="11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old" pitchFamily="34" charset="0"/>
                <a:cs typeface="Arial Bold" pitchFamily="34" charset="0"/>
              </a:rPr>
              <a:t>Check in on the COLLABORATE mobile app</a:t>
            </a:r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44092" y="3074518"/>
            <a:ext cx="4736592" cy="354483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8" y="6352693"/>
            <a:ext cx="326172" cy="26517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948224" y="6323031"/>
            <a:ext cx="3643896" cy="34925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999999"/>
                </a:solidFill>
              </a:defRPr>
            </a:lvl1pPr>
            <a:lvl2pPr marL="461963" indent="0">
              <a:buNone/>
              <a:defRPr sz="1400" b="1">
                <a:solidFill>
                  <a:schemeClr val="tx2"/>
                </a:solidFill>
              </a:defRPr>
            </a:lvl2pPr>
            <a:lvl3pPr marL="750888" indent="0">
              <a:buNone/>
              <a:defRPr sz="1400" b="1">
                <a:solidFill>
                  <a:schemeClr val="tx2"/>
                </a:solidFill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8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7" y="-2"/>
            <a:ext cx="8759952" cy="582472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0048" y="561"/>
            <a:ext cx="8759952" cy="5824728"/>
          </a:xfrm>
          <a:prstGeom prst="rect">
            <a:avLst/>
          </a:prstGeom>
          <a:solidFill>
            <a:srgbClr val="007698">
              <a:alpha val="6313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3037" y="1751296"/>
            <a:ext cx="7726661" cy="144407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2324" y="5928527"/>
            <a:ext cx="4736592" cy="853606"/>
          </a:xfrm>
        </p:spPr>
        <p:txBody>
          <a:bodyPr anchor="ctr"/>
          <a:lstStyle>
            <a:lvl1pPr marL="0" indent="0">
              <a:lnSpc>
                <a:spcPts val="2000"/>
              </a:lnSpc>
              <a:buNone/>
              <a:defRPr sz="15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1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50" y="0"/>
            <a:ext cx="8759952" cy="5826202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-10050" y="0"/>
            <a:ext cx="8759952" cy="5826202"/>
          </a:xfrm>
          <a:prstGeom prst="rect">
            <a:avLst/>
          </a:prstGeom>
          <a:solidFill>
            <a:srgbClr val="007698">
              <a:alpha val="6235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8671727" y="6353804"/>
            <a:ext cx="567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 userDrawn="1">
            <p:ph type="ctrTitle"/>
          </p:nvPr>
        </p:nvSpPr>
        <p:spPr>
          <a:xfrm>
            <a:off x="523038" y="1746822"/>
            <a:ext cx="7430792" cy="1444072"/>
          </a:xfr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2324" y="5928527"/>
            <a:ext cx="4736592" cy="853606"/>
          </a:xfrm>
        </p:spPr>
        <p:txBody>
          <a:bodyPr anchor="ctr"/>
          <a:lstStyle>
            <a:lvl1pPr marL="0" indent="0">
              <a:lnSpc>
                <a:spcPts val="2000"/>
              </a:lnSpc>
              <a:buNone/>
              <a:defRPr sz="15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93" y="402336"/>
            <a:ext cx="7997825" cy="822960"/>
          </a:xfrm>
        </p:spPr>
        <p:txBody>
          <a:bodyPr/>
          <a:lstStyle>
            <a:lvl1pPr>
              <a:lnSpc>
                <a:spcPts val="29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93" y="1428148"/>
            <a:ext cx="7997825" cy="4617720"/>
          </a:xfrm>
        </p:spPr>
        <p:txBody>
          <a:bodyPr/>
          <a:lstStyle>
            <a:lvl3pPr>
              <a:buClr>
                <a:srgbClr val="007698"/>
              </a:buClr>
              <a:defRPr sz="1800"/>
            </a:lvl3pPr>
            <a:lvl4pPr marL="1430338" indent="-228600">
              <a:buClr>
                <a:srgbClr val="007698"/>
              </a:buClr>
              <a:defRPr sz="1800"/>
            </a:lvl4pPr>
            <a:lvl5pPr marL="1885950" indent="-228600">
              <a:buClr>
                <a:srgbClr val="007698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71727" y="6353804"/>
            <a:ext cx="567262" cy="365125"/>
          </a:xfrm>
        </p:spPr>
        <p:txBody>
          <a:bodyPr/>
          <a:lstStyle/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893" y="401633"/>
            <a:ext cx="7997825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93" y="1428148"/>
            <a:ext cx="3749040" cy="4617720"/>
          </a:xfrm>
        </p:spPr>
        <p:txBody>
          <a:bodyPr/>
          <a:lstStyle>
            <a:lvl4pPr marL="1430338" indent="-228600">
              <a:buClr>
                <a:srgbClr val="007698"/>
              </a:buClr>
              <a:defRPr sz="1800"/>
            </a:lvl4pPr>
            <a:lvl5pPr marL="1885950" indent="-228600">
              <a:buClr>
                <a:srgbClr val="007698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13541" y="1428148"/>
            <a:ext cx="3749040" cy="4617720"/>
          </a:xfrm>
        </p:spPr>
        <p:txBody>
          <a:bodyPr/>
          <a:lstStyle>
            <a:lvl4pPr marL="1430338" indent="-228600">
              <a:buClr>
                <a:srgbClr val="007698"/>
              </a:buClr>
              <a:defRPr sz="1800"/>
            </a:lvl4pPr>
            <a:lvl5pPr marL="1885950" indent="-228600">
              <a:buClr>
                <a:srgbClr val="007698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1727" y="6353804"/>
            <a:ext cx="567262" cy="365125"/>
          </a:xfrm>
        </p:spPr>
        <p:txBody>
          <a:bodyPr/>
          <a:lstStyle/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5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893" y="401633"/>
            <a:ext cx="7997825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93" y="2069960"/>
            <a:ext cx="3749040" cy="39759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430338" indent="-228600">
              <a:buClr>
                <a:srgbClr val="007698"/>
              </a:buClr>
              <a:defRPr sz="1600"/>
            </a:lvl4pPr>
            <a:lvl5pPr marL="1885950" indent="-228600">
              <a:buClr>
                <a:srgbClr val="007698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03493" y="2069960"/>
            <a:ext cx="3749040" cy="39759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430338" indent="-228600">
              <a:buClr>
                <a:srgbClr val="007698"/>
              </a:buClr>
              <a:defRPr sz="1600"/>
            </a:lvl4pPr>
            <a:lvl5pPr marL="1885950" indent="-228600">
              <a:buClr>
                <a:srgbClr val="007698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1727" y="6353804"/>
            <a:ext cx="567262" cy="365125"/>
          </a:xfrm>
        </p:spPr>
        <p:txBody>
          <a:bodyPr/>
          <a:lstStyle/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31892" y="1328543"/>
            <a:ext cx="3749041" cy="650987"/>
          </a:xfrm>
          <a:noFill/>
        </p:spPr>
        <p:txBody>
          <a:bodyPr anchor="ctr"/>
          <a:lstStyle>
            <a:lvl1pPr marL="0" indent="0" algn="l">
              <a:buNone/>
              <a:defRPr sz="2200" b="1">
                <a:solidFill>
                  <a:srgbClr val="0076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3493" y="1328543"/>
            <a:ext cx="3749040" cy="650986"/>
          </a:xfrm>
          <a:noFill/>
        </p:spPr>
        <p:txBody>
          <a:bodyPr anchor="ctr"/>
          <a:lstStyle>
            <a:lvl1pPr marL="0" indent="0" algn="l">
              <a:buNone/>
              <a:defRPr sz="2200" b="1">
                <a:solidFill>
                  <a:srgbClr val="0076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06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71727" y="6353804"/>
            <a:ext cx="567262" cy="365125"/>
          </a:xfrm>
        </p:spPr>
        <p:txBody>
          <a:bodyPr/>
          <a:lstStyle/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71727" y="6353804"/>
            <a:ext cx="567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1893" y="401633"/>
            <a:ext cx="79978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93" y="1428148"/>
            <a:ext cx="7997825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71727" y="6353804"/>
            <a:ext cx="567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0ECD8050-98C7-4410-9884-118F215E9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 rot="16200000">
            <a:off x="8330772" y="522867"/>
            <a:ext cx="124123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Black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/>
            <a:r>
              <a:rPr lang="en-US" sz="1600" b="1" dirty="0" smtClean="0">
                <a:effectLst/>
              </a:rPr>
              <a:t>#C15LV</a:t>
            </a:r>
            <a:endParaRPr lang="en-US" sz="1600" b="1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1" r:id="rId3"/>
    <p:sldLayoutId id="2147483654" r:id="rId4"/>
    <p:sldLayoutId id="2147483656" r:id="rId5"/>
    <p:sldLayoutId id="2147483663" r:id="rId6"/>
    <p:sldLayoutId id="2147483657" r:id="rId7"/>
    <p:sldLayoutId id="214748366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3000" b="1" kern="1200">
          <a:solidFill>
            <a:srgbClr val="00457C"/>
          </a:solidFill>
          <a:latin typeface="Arial Bold"/>
          <a:ea typeface="MS PGothic" pitchFamily="34" charset="-128"/>
          <a:cs typeface="Arial Bold"/>
        </a:defRPr>
      </a:lvl1pPr>
      <a:lvl2pPr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2pPr>
      <a:lvl3pPr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3pPr>
      <a:lvl4pPr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4pPr>
      <a:lvl5pPr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5pPr>
      <a:lvl6pPr marL="4572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6pPr>
      <a:lvl7pPr marL="9144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7pPr>
      <a:lvl8pPr marL="13716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8pPr>
      <a:lvl9pPr marL="18288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9pPr>
    </p:titleStyle>
    <p:bodyStyle>
      <a:lvl1pPr marL="342900" indent="-342900" algn="l" defTabSz="457200" rtl="0" fontAlgn="base">
        <a:lnSpc>
          <a:spcPts val="2400"/>
        </a:lnSpc>
        <a:spcBef>
          <a:spcPts val="600"/>
        </a:spcBef>
        <a:spcAft>
          <a:spcPct val="0"/>
        </a:spcAft>
        <a:buClr>
          <a:srgbClr val="B5DC17"/>
        </a:buClr>
        <a:buFont typeface="Lucida Grande" charset="0"/>
        <a:buChar char="■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7713" indent="-285750" algn="l" defTabSz="457200" rtl="0" fontAlgn="base">
        <a:lnSpc>
          <a:spcPts val="2400"/>
        </a:lnSpc>
        <a:spcBef>
          <a:spcPts val="600"/>
        </a:spcBef>
        <a:spcAft>
          <a:spcPct val="0"/>
        </a:spcAft>
        <a:buClr>
          <a:srgbClr val="007698"/>
        </a:buClr>
        <a:buFont typeface="Lucida Grande" charset="0"/>
        <a:buChar char="▪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979488" indent="-228600" algn="l" defTabSz="457200" rtl="0" fontAlgn="base">
        <a:lnSpc>
          <a:spcPts val="2400"/>
        </a:lnSpc>
        <a:spcBef>
          <a:spcPts val="600"/>
        </a:spcBef>
        <a:spcAft>
          <a:spcPct val="0"/>
        </a:spcAft>
        <a:buClr>
          <a:srgbClr val="007698"/>
        </a:buClr>
        <a:buSzPct val="70000"/>
        <a:buFont typeface="Lucida Grande" charset="0"/>
        <a:buChar char="—"/>
        <a:defRPr sz="1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fontAlgn="base">
        <a:lnSpc>
          <a:spcPts val="21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fontAlgn="base">
        <a:lnSpc>
          <a:spcPts val="2100"/>
        </a:lnSpc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29"/>
          <p:cNvSpPr txBox="1">
            <a:spLocks noChangeArrowheads="1"/>
          </p:cNvSpPr>
          <p:nvPr/>
        </p:nvSpPr>
        <p:spPr bwMode="auto">
          <a:xfrm>
            <a:off x="3505200" y="22098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320" y="1770153"/>
            <a:ext cx="8211530" cy="956879"/>
          </a:xfrm>
        </p:spPr>
        <p:txBody>
          <a:bodyPr>
            <a:normAutofit fontScale="90000"/>
          </a:bodyPr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3500" kern="0" dirty="0" smtClean="0">
                <a:solidFill>
                  <a:srgbClr val="0F3085"/>
                </a:solidFill>
                <a:latin typeface="Helvetica Neue"/>
                <a:sym typeface="Helvetica Neue"/>
              </a:rPr>
              <a:t>Purchasing Approvals</a:t>
            </a:r>
            <a:br>
              <a:rPr lang="en-US" sz="3500" kern="0" dirty="0" smtClean="0">
                <a:solidFill>
                  <a:srgbClr val="0F3085"/>
                </a:solidFill>
                <a:latin typeface="Helvetica Neue"/>
                <a:sym typeface="Helvetica Neue"/>
              </a:rPr>
            </a:br>
            <a:r>
              <a:rPr lang="en-US" sz="3500" kern="0" dirty="0" smtClean="0">
                <a:solidFill>
                  <a:srgbClr val="0F3085"/>
                </a:solidFill>
                <a:latin typeface="Helvetica Neue"/>
                <a:sym typeface="Helvetica Neue"/>
              </a:rPr>
              <a:t>Functionality and Best Practice</a:t>
            </a:r>
            <a:endParaRPr lang="en-US" sz="3500" kern="0" dirty="0">
              <a:solidFill>
                <a:srgbClr val="0F3085"/>
              </a:solidFill>
              <a:latin typeface="Helvetica Neue"/>
              <a:sym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by:</a:t>
            </a:r>
          </a:p>
          <a:p>
            <a:r>
              <a:rPr lang="en-US" dirty="0" smtClean="0"/>
              <a:t>Ed McDonough</a:t>
            </a:r>
          </a:p>
          <a:p>
            <a:r>
              <a:rPr lang="en-US" dirty="0" smtClean="0"/>
              <a:t>Director, Solution Delivery</a:t>
            </a:r>
          </a:p>
          <a:p>
            <a:r>
              <a:rPr lang="en-US" dirty="0" smtClean="0"/>
              <a:t>Avout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Session ID#: 10367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Avoutcorp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versus Indirect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2" y="1378967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Direct </a:t>
            </a:r>
            <a:r>
              <a:rPr lang="en-US" sz="2400" b="1" dirty="0">
                <a:sym typeface="Arial"/>
              </a:rPr>
              <a:t>Purchases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Inventory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Must have to facilitate Manufacturing &amp; Distribution </a:t>
            </a:r>
            <a:r>
              <a:rPr lang="en-US" sz="2400" dirty="0" smtClean="0">
                <a:sym typeface="Arial"/>
              </a:rPr>
              <a:t>operations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b="1" dirty="0" smtClean="0">
              <a:sym typeface="Arial"/>
            </a:endParaRP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Indirect </a:t>
            </a:r>
            <a:r>
              <a:rPr lang="en-US" sz="2400" b="1" dirty="0">
                <a:sym typeface="Arial"/>
              </a:rPr>
              <a:t>Purchases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Expenses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Oriented toward departments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Breakdown of </a:t>
            </a:r>
            <a:r>
              <a:rPr lang="en-US" sz="2400" dirty="0" smtClean="0">
                <a:sym typeface="Arial"/>
              </a:rPr>
              <a:t>details important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Project/Task/Cost </a:t>
            </a:r>
            <a:r>
              <a:rPr lang="en-US" sz="2400" dirty="0" smtClean="0">
                <a:sym typeface="Arial"/>
              </a:rPr>
              <a:t>Center/Type/Recurring</a:t>
            </a:r>
            <a:endParaRPr lang="en-US" sz="2400" dirty="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 - Direct versus Indirect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2" y="1378967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Direct </a:t>
            </a:r>
            <a:r>
              <a:rPr lang="en-US" sz="2400" b="1" dirty="0">
                <a:sym typeface="Arial"/>
              </a:rPr>
              <a:t>Requisitions should be Auto-approved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Requisitions are necessary in Oracle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No value to controlling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Set realistic PO limits for Buyers based on seniority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dirty="0" smtClean="0">
              <a:sym typeface="Arial"/>
            </a:endParaRP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Indirect </a:t>
            </a:r>
            <a:r>
              <a:rPr lang="en-US" sz="2400" b="1" dirty="0">
                <a:sym typeface="Arial"/>
              </a:rPr>
              <a:t>Requisitions require Firm Control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Include full approval cycle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Control areas of concern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Free up Indirect PO </a:t>
            </a:r>
            <a:r>
              <a:rPr lang="en-US" sz="2400" dirty="0" smtClean="0">
                <a:sym typeface="Arial"/>
              </a:rPr>
              <a:t>approvals</a:t>
            </a:r>
            <a:endParaRPr lang="en-US" sz="2400" dirty="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Setup Options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2" y="1378967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Employee/Supervisor</a:t>
            </a:r>
            <a:endParaRPr lang="en-US" sz="2400" b="1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Most basic setup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Each employee has 1 supervisor only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Skipping levels possible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Approval Hierarchy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Employee can have multiple approval structures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Flexibility to change based on ORG changes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Restricted by ORG approval structure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Approval Management Engine (AME)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Approvals on the fly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Flexible configurations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Parallel approvals </a:t>
            </a:r>
            <a:r>
              <a:rPr lang="en-US" sz="2400" dirty="0" smtClean="0">
                <a:sym typeface="Arial"/>
              </a:rPr>
              <a:t>possible</a:t>
            </a:r>
            <a:endParaRPr lang="en-US" sz="2400" dirty="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 - Setup Options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2" y="1378967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Complexity </a:t>
            </a:r>
            <a:r>
              <a:rPr lang="en-US" sz="2400" b="1" dirty="0">
                <a:sym typeface="Arial"/>
              </a:rPr>
              <a:t>Justifies Outcome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Big spend </a:t>
            </a:r>
            <a:r>
              <a:rPr lang="en-US" sz="2400" dirty="0" smtClean="0">
                <a:sym typeface="Arial"/>
              </a:rPr>
              <a:t>departments </a:t>
            </a:r>
            <a:r>
              <a:rPr lang="en-US" sz="2400" dirty="0">
                <a:sym typeface="Arial"/>
              </a:rPr>
              <a:t>have a lot to lose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Focus on budget areas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Umbrella to measure success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b="1" dirty="0" smtClean="0">
              <a:sym typeface="Arial"/>
            </a:endParaRP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Make </a:t>
            </a:r>
            <a:r>
              <a:rPr lang="en-US" sz="2400" b="1" dirty="0">
                <a:sym typeface="Arial"/>
              </a:rPr>
              <a:t>Sure People Care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The approval structure needs buy in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Executives are sometimes too busy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Delegate &amp; automate </a:t>
            </a:r>
            <a:r>
              <a:rPr lang="en-US" sz="2400" dirty="0" smtClean="0">
                <a:sym typeface="Arial"/>
              </a:rPr>
              <a:t>drag</a:t>
            </a:r>
            <a:endParaRPr lang="en-US" sz="2400" dirty="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583684"/>
            <a:ext cx="7997825" cy="4617720"/>
          </a:xfrm>
        </p:spPr>
        <p:txBody>
          <a:bodyPr/>
          <a:lstStyle/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Don’t approve a document twice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Put controls where they are needed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Direct requisitions should be auto-approved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Indirect requisitions require firm control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Complexity justifies outcome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Make sure people care</a:t>
            </a:r>
            <a:endParaRPr lang="en-US" sz="2400" dirty="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Avout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56346" y="1428148"/>
            <a:ext cx="6273372" cy="2147565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1800" dirty="0"/>
              <a:t>Avout is structured to quickly source exactly what an organization needs—no more, no less—via its vast network built over 25 years in </a:t>
            </a:r>
            <a:r>
              <a:rPr lang="en-US" sz="1800" dirty="0" smtClean="0"/>
              <a:t>the technology space. </a:t>
            </a:r>
            <a:r>
              <a:rPr lang="en-US" sz="1800" dirty="0" err="1"/>
              <a:t>Avout’s</a:t>
            </a:r>
            <a:r>
              <a:rPr lang="en-US" sz="1800" dirty="0"/>
              <a:t> principals and recruiters have run Oracle business units for companies like Oracle, Accenture, and </a:t>
            </a:r>
            <a:r>
              <a:rPr lang="en-US" sz="1800" dirty="0" err="1"/>
              <a:t>Capgemini</a:t>
            </a:r>
            <a:r>
              <a:rPr lang="en-US" sz="1800" dirty="0"/>
              <a:t>, and have sold and delivered hundreds of millions of dollars of Oracle services. </a:t>
            </a:r>
            <a:endParaRPr lang="en-US" sz="1800" dirty="0" smtClean="0"/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1800" dirty="0"/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dirty="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8" y="1428148"/>
            <a:ext cx="1800758" cy="1799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98" y="3794077"/>
            <a:ext cx="62555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947" lvl="1">
              <a:lnSpc>
                <a:spcPts val="2400"/>
              </a:lnSpc>
              <a:spcBef>
                <a:spcPts val="400"/>
              </a:spcBef>
              <a:buClr>
                <a:srgbClr val="92D050"/>
              </a:buClr>
              <a:buSzPct val="100000"/>
              <a:defRPr sz="1800" b="0"/>
            </a:pP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Recently, we joined forces with Pacific Crest Technology® to meet the broader needs of our clients. Our Oracle expertise is now supplemented with a global project management office skilled in solution delivery, and CIO-level </a:t>
            </a:r>
            <a:r>
              <a:rPr lang="en-US" dirty="0" smtClean="0">
                <a:solidFill>
                  <a:srgbClr val="333333"/>
                </a:solidFill>
                <a:latin typeface="Arial"/>
                <a:cs typeface="Arial"/>
              </a:rPr>
              <a:t>strategic advisement </a:t>
            </a: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in high-growth industry verticals.</a:t>
            </a:r>
          </a:p>
          <a:p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49" y="4769283"/>
            <a:ext cx="3177778" cy="11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Thank You for Attending</a:t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600" dirty="0" smtClean="0"/>
              <a:t>Please complete the session evaluation</a:t>
            </a:r>
            <a:br>
              <a:rPr lang="en-US" sz="3600" dirty="0" smtClean="0"/>
            </a:b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We appreciate your feedback and insight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2324" y="5928527"/>
            <a:ext cx="4539533" cy="85360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mtClean="0"/>
              <a:t>You may complete the session evaluation  either on paper or online via the mobile app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2646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Background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326957" y="953816"/>
            <a:ext cx="6221941" cy="1466401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400" b="1" dirty="0"/>
              <a:t>Ed </a:t>
            </a:r>
            <a:r>
              <a:rPr lang="en-US" sz="2400" b="1" dirty="0" smtClean="0"/>
              <a:t>McDonough</a:t>
            </a:r>
          </a:p>
          <a:p>
            <a:pPr marL="0" indent="0" hangingPunct="0">
              <a:buNone/>
            </a:pPr>
            <a:r>
              <a:rPr lang="en-US" sz="2400" dirty="0" smtClean="0"/>
              <a:t>Director, Solution Delivery </a:t>
            </a:r>
          </a:p>
          <a:p>
            <a:pPr marL="0" indent="0" hangingPunct="0">
              <a:buNone/>
            </a:pPr>
            <a:r>
              <a:rPr lang="en-US" sz="2400" dirty="0" smtClean="0"/>
              <a:t>Avout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Snagit_PPT538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5" y="942975"/>
            <a:ext cx="1808542" cy="148132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9235" y="2805357"/>
            <a:ext cx="7997825" cy="333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B5DC17"/>
              </a:buClr>
              <a:buFont typeface="Lucida Grande" charset="0"/>
              <a:buChar char="■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7713" indent="-28575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007698"/>
              </a:buClr>
              <a:buFont typeface="Lucida Grande" charset="0"/>
              <a:buChar char="▪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979488" indent="-228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007698"/>
              </a:buClr>
              <a:buSzPct val="70000"/>
              <a:buFont typeface="Lucida Grande" charset="0"/>
              <a:buChar char="—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430338" indent="-228600" algn="l" defTabSz="457200" rtl="0" fontAlgn="base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rgbClr val="007698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885950" indent="-228600" algn="l" defTabSz="457200" rtl="0" fontAlgn="base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rgbClr val="007698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20+ Years Implementing Oracle Solutions</a:t>
            </a:r>
          </a:p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15 Years’ Experience in Distribution &amp; Manufacturing</a:t>
            </a:r>
          </a:p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Project Methodology and Re-Engineering Designer</a:t>
            </a:r>
          </a:p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Oracle Community Education &amp; Development Contributor</a:t>
            </a:r>
          </a:p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Oracle Accelerator</a:t>
            </a:r>
            <a:endParaRPr lang="en-US" sz="2400" dirty="0">
              <a:solidFill>
                <a:srgbClr val="333333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7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220429"/>
            <a:ext cx="7997825" cy="4617720"/>
          </a:xfrm>
        </p:spPr>
        <p:txBody>
          <a:bodyPr/>
          <a:lstStyle/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Scope </a:t>
            </a:r>
            <a:r>
              <a:rPr lang="en-US" sz="2400" dirty="0" smtClean="0">
                <a:sym typeface="Arial"/>
              </a:rPr>
              <a:t>and </a:t>
            </a:r>
            <a:r>
              <a:rPr lang="en-US" sz="2400" dirty="0">
                <a:sym typeface="Arial"/>
              </a:rPr>
              <a:t>Approach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Purchasing </a:t>
            </a:r>
            <a:r>
              <a:rPr lang="en-US" sz="2400" dirty="0" smtClean="0">
                <a:sym typeface="Arial"/>
              </a:rPr>
              <a:t>Definitions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Document T</a:t>
            </a:r>
            <a:r>
              <a:rPr lang="en-US" sz="2400" dirty="0" smtClean="0">
                <a:sym typeface="Arial"/>
              </a:rPr>
              <a:t>ypes</a:t>
            </a:r>
            <a:endParaRPr lang="en-US" sz="2400" dirty="0">
              <a:sym typeface="Arial"/>
            </a:endParaRPr>
          </a:p>
          <a:p>
            <a:pPr marL="721622" lvl="2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  <a:defRPr sz="1800" b="0"/>
            </a:pPr>
            <a:r>
              <a:rPr lang="en-US" sz="2200" dirty="0">
                <a:sym typeface="Arial"/>
              </a:rPr>
              <a:t>Best practice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Direct versus Indirect</a:t>
            </a:r>
          </a:p>
          <a:p>
            <a:pPr marL="721622" lvl="2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  <a:defRPr sz="1800" b="0"/>
            </a:pPr>
            <a:r>
              <a:rPr lang="en-US" sz="2200" dirty="0">
                <a:sym typeface="Arial"/>
              </a:rPr>
              <a:t>Best </a:t>
            </a:r>
            <a:r>
              <a:rPr lang="en-US" sz="2200" dirty="0" smtClean="0">
                <a:sym typeface="Arial"/>
              </a:rPr>
              <a:t>Practice</a:t>
            </a:r>
            <a:endParaRPr lang="en-US" sz="22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Approval </a:t>
            </a:r>
            <a:r>
              <a:rPr lang="en-US" sz="2400" dirty="0" smtClean="0">
                <a:sym typeface="Arial"/>
              </a:rPr>
              <a:t>Setup Options</a:t>
            </a:r>
            <a:endParaRPr lang="en-US" sz="2400" dirty="0">
              <a:sym typeface="Arial"/>
            </a:endParaRPr>
          </a:p>
          <a:p>
            <a:pPr marL="721622" lvl="2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  <a:defRPr sz="1800" b="0"/>
            </a:pPr>
            <a:r>
              <a:rPr lang="en-US" sz="2200" dirty="0">
                <a:sym typeface="Arial"/>
              </a:rPr>
              <a:t>Best </a:t>
            </a:r>
            <a:r>
              <a:rPr lang="en-US" sz="2200" dirty="0" smtClean="0">
                <a:sym typeface="Arial"/>
              </a:rPr>
              <a:t>practice </a:t>
            </a:r>
            <a:endParaRPr lang="en-US" sz="22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Wrap </a:t>
            </a:r>
            <a:r>
              <a:rPr lang="en-US" sz="2400" dirty="0" smtClean="0">
                <a:sym typeface="Arial"/>
              </a:rPr>
              <a:t>Up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Questions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215" y="1220429"/>
            <a:ext cx="2854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8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Approach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Business </a:t>
            </a:r>
            <a:r>
              <a:rPr lang="en-US" sz="2400" b="1" dirty="0">
                <a:sym typeface="Arial"/>
              </a:rPr>
              <a:t>Process Orientation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10,000 foot level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Oracle Functional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No technical content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Key Areas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Best Practice based on experience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Interactive Discussion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Ask questions as we 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417092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Document </a:t>
            </a:r>
            <a:r>
              <a:rPr lang="en-US" sz="2400" b="1" dirty="0">
                <a:sym typeface="Arial"/>
              </a:rPr>
              <a:t>Types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Purchasing documents in Oracle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Direct and Indirect Purchases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Inventory and expense related purchases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AME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Approval Management Engine – HR module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Approval Hierarchy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ORG structure to identify approvals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PO Document Types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417092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Standard </a:t>
            </a:r>
            <a:r>
              <a:rPr lang="en-US" sz="2400" b="1" dirty="0">
                <a:sym typeface="Arial"/>
              </a:rPr>
              <a:t>PO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Quotation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RFQ (Request for Quote)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Blanket Purchase Agreement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Blanket Release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Requisitions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http://www.maltaweddings.com/Files/Upload/docu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86" y="2687471"/>
            <a:ext cx="30889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Documents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417092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Requisition</a:t>
            </a:r>
            <a:endParaRPr lang="en-US" sz="2400" b="1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Authorization to give to Buyer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Includes estimates, suggested supplier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b="1" dirty="0" smtClean="0">
              <a:sym typeface="Arial"/>
            </a:endParaRP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Purchase </a:t>
            </a:r>
            <a:r>
              <a:rPr lang="en-US" sz="2400" b="1" dirty="0">
                <a:sym typeface="Arial"/>
              </a:rPr>
              <a:t>Order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Legal contract on what and how much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dirty="0" smtClean="0">
              <a:sym typeface="Arial"/>
            </a:endParaRP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Should </a:t>
            </a:r>
            <a:r>
              <a:rPr lang="en-US" sz="2400" b="1" dirty="0">
                <a:sym typeface="Arial"/>
              </a:rPr>
              <a:t>we approve both Documents?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Requisitions flow into Purchase Orders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Approving the Approval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706513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Requests </a:t>
            </a:r>
            <a:r>
              <a:rPr lang="en-US" sz="2400" b="1" dirty="0">
                <a:sym typeface="Arial"/>
              </a:rPr>
              <a:t>are Orders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Buyers simply execute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Negotiate favorable terms &amp; pricing 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b="1" dirty="0" smtClean="0">
              <a:sym typeface="Arial"/>
            </a:endParaRP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Departments </a:t>
            </a:r>
            <a:r>
              <a:rPr lang="en-US" sz="2400" b="1" dirty="0">
                <a:sym typeface="Arial"/>
              </a:rPr>
              <a:t>Get Charged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Accounts are generated using various tools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Department resources are requesters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14" descr="https://encrypted-tbn3.gstatic.com/images?q=tbn:ANd9GcSdi7SLRtTg6pssPcQbojg7Y5ixWU5_7eI7dDSP0hEloArTu-U6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43" y="30137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 – Document Types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2" y="1378967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Don’t </a:t>
            </a:r>
            <a:r>
              <a:rPr lang="en-US" sz="2400" b="1" dirty="0">
                <a:sym typeface="Arial"/>
              </a:rPr>
              <a:t>Approve a Document Twice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Requisition approval will suffice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Buyer has assumed </a:t>
            </a:r>
            <a:r>
              <a:rPr lang="en-US" sz="2400" dirty="0" smtClean="0">
                <a:sym typeface="Arial"/>
              </a:rPr>
              <a:t>authority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b="1" dirty="0" smtClean="0">
              <a:sym typeface="Arial"/>
            </a:endParaRP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Put </a:t>
            </a:r>
            <a:r>
              <a:rPr lang="en-US" sz="2400" b="1" dirty="0">
                <a:sym typeface="Arial"/>
              </a:rPr>
              <a:t>Controls Where They are Needed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Total expenditures for Department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Expense Type Limits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Other Expense measurements</a:t>
            </a:r>
          </a:p>
          <a:p>
            <a:pPr marL="721622" lvl="2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200" dirty="0" smtClean="0">
                <a:sym typeface="Arial"/>
              </a:rPr>
              <a:t>Project/Task</a:t>
            </a:r>
            <a:endParaRPr lang="en-US" sz="2200" dirty="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A_PPT_Blue">
  <a:themeElements>
    <a:clrScheme name="COLLABORATE 14">
      <a:dk1>
        <a:srgbClr val="333333"/>
      </a:dk1>
      <a:lt1>
        <a:sysClr val="window" lastClr="FFFFFF"/>
      </a:lt1>
      <a:dk2>
        <a:srgbClr val="003366"/>
      </a:dk2>
      <a:lt2>
        <a:srgbClr val="C3C0BB"/>
      </a:lt2>
      <a:accent1>
        <a:srgbClr val="00667F"/>
      </a:accent1>
      <a:accent2>
        <a:srgbClr val="003366"/>
      </a:accent2>
      <a:accent3>
        <a:srgbClr val="ACCA27"/>
      </a:accent3>
      <a:accent4>
        <a:srgbClr val="C3C0BB"/>
      </a:accent4>
      <a:accent5>
        <a:srgbClr val="07A9E7"/>
      </a:accent5>
      <a:accent6>
        <a:srgbClr val="7F8B8F"/>
      </a:accent6>
      <a:hlink>
        <a:srgbClr val="003366"/>
      </a:hlink>
      <a:folHlink>
        <a:srgbClr val="7F8B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606</Words>
  <Application>Microsoft Office PowerPoint</Application>
  <PresentationFormat>On-screen Show (4:3)</PresentationFormat>
  <Paragraphs>166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Black</vt:lpstr>
      <vt:lpstr>Arial Bold</vt:lpstr>
      <vt:lpstr>Calibri</vt:lpstr>
      <vt:lpstr>Helvetica Neue</vt:lpstr>
      <vt:lpstr>Lucida Grande</vt:lpstr>
      <vt:lpstr>Wingdings</vt:lpstr>
      <vt:lpstr>LMA_PPT_Blue</vt:lpstr>
      <vt:lpstr>Purchasing Approvals Functionality and Best Practice</vt:lpstr>
      <vt:lpstr>Presenter Background</vt:lpstr>
      <vt:lpstr>Agenda</vt:lpstr>
      <vt:lpstr>Scope and Approach</vt:lpstr>
      <vt:lpstr>Purchasing Definitions</vt:lpstr>
      <vt:lpstr>Oracle PO Document Types</vt:lpstr>
      <vt:lpstr>Purpose of Documents</vt:lpstr>
      <vt:lpstr>Approving the Approval</vt:lpstr>
      <vt:lpstr>Best Practice – Document Types</vt:lpstr>
      <vt:lpstr>Direct versus Indirect</vt:lpstr>
      <vt:lpstr>Best Practice - Direct versus Indirect</vt:lpstr>
      <vt:lpstr>Approval Setup Options</vt:lpstr>
      <vt:lpstr>Best Practice - Setup Options</vt:lpstr>
      <vt:lpstr>Wrap Up</vt:lpstr>
      <vt:lpstr>About Avout</vt:lpstr>
      <vt:lpstr>Thank You for Attending  Please complete the session evaluation We appreciate your feedback and insight</vt:lpstr>
    </vt:vector>
  </TitlesOfParts>
  <Company>SmithBucklin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Starts Here Two Lines or More if Necessary</dc:title>
  <dc:creator>Ed McDonough</dc:creator>
  <cp:lastModifiedBy>Ed McDonough</cp:lastModifiedBy>
  <cp:revision>74</cp:revision>
  <dcterms:created xsi:type="dcterms:W3CDTF">2011-03-30T15:48:16Z</dcterms:created>
  <dcterms:modified xsi:type="dcterms:W3CDTF">2015-03-03T15:15:36Z</dcterms:modified>
</cp:coreProperties>
</file>